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72"/>
  </p:notesMasterIdLst>
  <p:sldIdLst>
    <p:sldId id="256" r:id="rId2"/>
    <p:sldId id="257" r:id="rId3"/>
    <p:sldId id="1584" r:id="rId4"/>
    <p:sldId id="1582" r:id="rId5"/>
    <p:sldId id="523" r:id="rId6"/>
    <p:sldId id="436" r:id="rId7"/>
    <p:sldId id="448" r:id="rId8"/>
    <p:sldId id="483" r:id="rId9"/>
    <p:sldId id="449" r:id="rId10"/>
    <p:sldId id="314" r:id="rId11"/>
    <p:sldId id="323" r:id="rId12"/>
    <p:sldId id="324" r:id="rId13"/>
    <p:sldId id="325" r:id="rId14"/>
    <p:sldId id="522" r:id="rId15"/>
    <p:sldId id="1586" r:id="rId16"/>
    <p:sldId id="534" r:id="rId17"/>
    <p:sldId id="524" r:id="rId18"/>
    <p:sldId id="382" r:id="rId19"/>
    <p:sldId id="383" r:id="rId20"/>
    <p:sldId id="385" r:id="rId21"/>
    <p:sldId id="387" r:id="rId22"/>
    <p:sldId id="535" r:id="rId23"/>
    <p:sldId id="525" r:id="rId24"/>
    <p:sldId id="429" r:id="rId25"/>
    <p:sldId id="261" r:id="rId26"/>
    <p:sldId id="428" r:id="rId27"/>
    <p:sldId id="536" r:id="rId28"/>
    <p:sldId id="528" r:id="rId29"/>
    <p:sldId id="406" r:id="rId30"/>
    <p:sldId id="409" r:id="rId31"/>
    <p:sldId id="344" r:id="rId32"/>
    <p:sldId id="435" r:id="rId33"/>
    <p:sldId id="433" r:id="rId34"/>
    <p:sldId id="547" r:id="rId35"/>
    <p:sldId id="1524" r:id="rId36"/>
    <p:sldId id="1477" r:id="rId37"/>
    <p:sldId id="367" r:id="rId38"/>
    <p:sldId id="350" r:id="rId39"/>
    <p:sldId id="537" r:id="rId40"/>
    <p:sldId id="530" r:id="rId41"/>
    <p:sldId id="490" r:id="rId42"/>
    <p:sldId id="459" r:id="rId43"/>
    <p:sldId id="486" r:id="rId44"/>
    <p:sldId id="371" r:id="rId45"/>
    <p:sldId id="374" r:id="rId46"/>
    <p:sldId id="1585" r:id="rId47"/>
    <p:sldId id="1591" r:id="rId48"/>
    <p:sldId id="1587" r:id="rId49"/>
    <p:sldId id="1588" r:id="rId50"/>
    <p:sldId id="531" r:id="rId51"/>
    <p:sldId id="1583" r:id="rId52"/>
    <p:sldId id="538" r:id="rId53"/>
    <p:sldId id="532" r:id="rId54"/>
    <p:sldId id="363" r:id="rId55"/>
    <p:sldId id="364" r:id="rId56"/>
    <p:sldId id="360" r:id="rId57"/>
    <p:sldId id="361" r:id="rId58"/>
    <p:sldId id="513" r:id="rId59"/>
    <p:sldId id="329" r:id="rId60"/>
    <p:sldId id="491" r:id="rId61"/>
    <p:sldId id="494" r:id="rId62"/>
    <p:sldId id="545" r:id="rId63"/>
    <p:sldId id="1589" r:id="rId64"/>
    <p:sldId id="1590" r:id="rId65"/>
    <p:sldId id="496" r:id="rId66"/>
    <p:sldId id="497" r:id="rId67"/>
    <p:sldId id="498" r:id="rId68"/>
    <p:sldId id="499" r:id="rId69"/>
    <p:sldId id="1579" r:id="rId70"/>
    <p:sldId id="559" r:id="rId71"/>
  </p:sldIdLst>
  <p:sldSz cx="9144000" cy="6858000" type="screen4x3"/>
  <p:notesSz cx="6858000" cy="9144000"/>
  <p:defaultTextStyle>
    <a:defPPr>
      <a:defRPr lang="en-US"/>
    </a:defPPr>
    <a:lvl1pPr marL="0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1pPr>
    <a:lvl2pPr marL="267456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2pPr>
    <a:lvl3pPr marL="534911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3pPr>
    <a:lvl4pPr marL="802367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4pPr>
    <a:lvl5pPr marL="1069821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5pPr>
    <a:lvl6pPr marL="1337276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6pPr>
    <a:lvl7pPr marL="1604731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7pPr>
    <a:lvl8pPr marL="1872187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8pPr>
    <a:lvl9pPr marL="2139643" algn="l" defTabSz="534911" rtl="0" eaLnBrk="1" latinLnBrk="0" hangingPunct="1">
      <a:defRPr sz="1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126D"/>
    <a:srgbClr val="511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441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2"/>
      <c:rotY val="20"/>
      <c:depthPercent val="100"/>
      <c:rAngAx val="1"/>
    </c:view3D>
    <c:floor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FCF305"/>
          </a:solidFill>
          <a:prstDash val="solid"/>
        </a:ln>
      </c:spPr>
    </c:sideWall>
    <c:backWall>
      <c:thickness val="0"/>
      <c:spPr>
        <a:noFill/>
        <a:ln w="12700">
          <a:solidFill>
            <a:srgbClr val="FCF305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25725338491296"/>
          <c:y val="5.7971014492753603E-2"/>
          <c:w val="0.85880077369439101"/>
          <c:h val="0.822463768115942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63AAFE"/>
            </a:solidFill>
            <a:ln w="2079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415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i="0" u="none" strike="noStrike" baseline="0">
                    <a:solidFill>
                      <a:srgbClr val="FCF305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SD</c:v>
                </c:pt>
                <c:pt idx="1">
                  <c:v>SD+50</c:v>
                </c:pt>
                <c:pt idx="2">
                  <c:v>SD+100</c:v>
                </c:pt>
                <c:pt idx="3">
                  <c:v>SD+150</c:v>
                </c:pt>
                <c:pt idx="4">
                  <c:v>LD (NI)</c:v>
                </c:pt>
                <c:pt idx="5">
                  <c:v>LD+50</c:v>
                </c:pt>
                <c:pt idx="6">
                  <c:v>LD+100</c:v>
                </c:pt>
                <c:pt idx="7">
                  <c:v>LD+150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1C-154D-AB03-B5388BF83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290184112"/>
        <c:axId val="1290185744"/>
        <c:axId val="0"/>
      </c:bar3DChart>
      <c:catAx>
        <c:axId val="1290184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079">
            <a:solidFill>
              <a:srgbClr val="FCF305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FCF305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290185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90185744"/>
        <c:scaling>
          <c:orientation val="minMax"/>
        </c:scaling>
        <c:delete val="0"/>
        <c:axPos val="l"/>
        <c:majorGridlines>
          <c:spPr>
            <a:ln w="2079">
              <a:solidFill>
                <a:srgbClr val="CC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079">
            <a:solidFill>
              <a:srgbClr val="FCF305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FCF305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290184112"/>
        <c:crosses val="autoZero"/>
        <c:crossBetween val="between"/>
      </c:valAx>
      <c:spPr>
        <a:noFill/>
        <a:ln w="4157">
          <a:noFill/>
        </a:ln>
      </c:spPr>
    </c:plotArea>
    <c:plotVisOnly val="1"/>
    <c:dispBlanksAs val="gap"/>
    <c:showDLblsOverMax val="0"/>
  </c:chart>
  <c:spPr>
    <a:solidFill>
      <a:srgbClr val="39126D"/>
    </a:solidFill>
    <a:ln>
      <a:noFill/>
    </a:ln>
  </c:spPr>
  <c:txPr>
    <a:bodyPr/>
    <a:lstStyle/>
    <a:p>
      <a:pPr>
        <a:defRPr sz="258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8"/>
      <c:rotY val="20"/>
      <c:depthPercent val="100"/>
      <c:rAngAx val="1"/>
    </c:view3D>
    <c:floor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FCF305"/>
          </a:solidFill>
          <a:prstDash val="solid"/>
        </a:ln>
      </c:spPr>
    </c:sideWall>
    <c:backWall>
      <c:thickness val="0"/>
      <c:spPr>
        <a:noFill/>
        <a:ln w="12700">
          <a:solidFill>
            <a:srgbClr val="FCF305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4204753199269"/>
          <c:y val="4.8327137546468397E-2"/>
          <c:w val="0.88299817184643503"/>
          <c:h val="0.843866171003716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63AAFE"/>
            </a:solidFill>
            <a:ln w="1732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6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FCF305"/>
                    </a:solidFill>
                    <a:latin typeface="Tahoma"/>
                    <a:ea typeface="Tahoma"/>
                    <a:cs typeface="Tahom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SD</c:v>
                </c:pt>
                <c:pt idx="1">
                  <c:v>SD+50</c:v>
                </c:pt>
                <c:pt idx="2">
                  <c:v>SD+100</c:v>
                </c:pt>
                <c:pt idx="3">
                  <c:v>SD+150</c:v>
                </c:pt>
                <c:pt idx="4">
                  <c:v>LD(NI)</c:v>
                </c:pt>
                <c:pt idx="5">
                  <c:v>LD+50</c:v>
                </c:pt>
                <c:pt idx="6">
                  <c:v>LD+100</c:v>
                </c:pt>
                <c:pt idx="7">
                  <c:v>LD+150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22</c:v>
                </c:pt>
                <c:pt idx="5">
                  <c:v>20</c:v>
                </c:pt>
                <c:pt idx="6">
                  <c:v>23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A-1B48-B632-FC08E840D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290200704"/>
        <c:axId val="1290202752"/>
        <c:axId val="0"/>
      </c:bar3DChart>
      <c:catAx>
        <c:axId val="129020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732">
            <a:solidFill>
              <a:srgbClr val="FCF305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FCF305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2902027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90202752"/>
        <c:scaling>
          <c:orientation val="minMax"/>
        </c:scaling>
        <c:delete val="0"/>
        <c:axPos val="l"/>
        <c:majorGridlines>
          <c:spPr>
            <a:ln w="1732">
              <a:solidFill>
                <a:srgbClr val="CC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732">
            <a:solidFill>
              <a:srgbClr val="FCF305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FCF305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290200704"/>
        <c:crosses val="autoZero"/>
        <c:crossBetween val="between"/>
      </c:valAx>
      <c:spPr>
        <a:noFill/>
        <a:ln w="346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8" b="1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PGR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Impatiens</c:v>
                </c:pt>
                <c:pt idx="1">
                  <c:v>Zinnia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10.5</c:v>
                </c:pt>
                <c:pt idx="1">
                  <c:v>11.75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6-704B-8BBC-1A77026C49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Applied 1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Impatiens</c:v>
                </c:pt>
                <c:pt idx="1">
                  <c:v>Zinnia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8.24</c:v>
                </c:pt>
                <c:pt idx="1">
                  <c:v>9.44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6-704B-8BBC-1A77026C49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Rewet Once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Impatiens</c:v>
                </c:pt>
                <c:pt idx="1">
                  <c:v>Zinnia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6.7</c:v>
                </c:pt>
                <c:pt idx="1">
                  <c:v>8.0399999999999991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66-704B-8BBC-1A77026C497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Rewet Twice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Impatiens</c:v>
                </c:pt>
                <c:pt idx="1">
                  <c:v>Zinnia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6.08</c:v>
                </c:pt>
                <c:pt idx="1">
                  <c:v>6.3599999999999977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66-704B-8BBC-1A77026C4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0438224"/>
        <c:axId val="1290440976"/>
      </c:barChart>
      <c:catAx>
        <c:axId val="129043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440976"/>
        <c:crosses val="autoZero"/>
        <c:auto val="1"/>
        <c:lblAlgn val="ctr"/>
        <c:lblOffset val="100"/>
        <c:noMultiLvlLbl val="0"/>
      </c:catAx>
      <c:valAx>
        <c:axId val="129044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Plant Height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43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56618103896435E-2"/>
          <c:y val="2.4998371233130322E-2"/>
          <c:w val="0.94144835635273194"/>
          <c:h val="0.82109146861866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Ficus pumila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Untreated</c:v>
                </c:pt>
                <c:pt idx="1">
                  <c:v>Configure 200</c:v>
                </c:pt>
                <c:pt idx="2">
                  <c:v>Configure 400</c:v>
                </c:pt>
                <c:pt idx="3">
                  <c:v>Florel 500</c:v>
                </c:pt>
                <c:pt idx="4">
                  <c:v>Florel 1000</c:v>
                </c:pt>
                <c:pt idx="5">
                  <c:v>Atrimmec 400</c:v>
                </c:pt>
                <c:pt idx="6">
                  <c:v>Atrimmec 800</c:v>
                </c:pt>
                <c:pt idx="7">
                  <c:v>Florel + Configure</c:v>
                </c:pt>
                <c:pt idx="8">
                  <c:v>Atrimmec + Florel</c:v>
                </c:pt>
                <c:pt idx="9">
                  <c:v>Atrimmec + Configure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8.6</c:v>
                </c:pt>
                <c:pt idx="1">
                  <c:v>10.3</c:v>
                </c:pt>
                <c:pt idx="2">
                  <c:v>8.3000000000000007</c:v>
                </c:pt>
                <c:pt idx="3">
                  <c:v>6.5</c:v>
                </c:pt>
                <c:pt idx="4">
                  <c:v>6.4</c:v>
                </c:pt>
                <c:pt idx="5">
                  <c:v>0.6</c:v>
                </c:pt>
                <c:pt idx="6">
                  <c:v>3</c:v>
                </c:pt>
                <c:pt idx="7">
                  <c:v>7.7</c:v>
                </c:pt>
                <c:pt idx="8">
                  <c:v>10.3</c:v>
                </c:pt>
                <c:pt idx="9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A1-0C41-8788-699F3AF85D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Hedera helix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Untreated</c:v>
                </c:pt>
                <c:pt idx="1">
                  <c:v>Configure 200</c:v>
                </c:pt>
                <c:pt idx="2">
                  <c:v>Configure 400</c:v>
                </c:pt>
                <c:pt idx="3">
                  <c:v>Florel 500</c:v>
                </c:pt>
                <c:pt idx="4">
                  <c:v>Florel 1000</c:v>
                </c:pt>
                <c:pt idx="5">
                  <c:v>Atrimmec 400</c:v>
                </c:pt>
                <c:pt idx="6">
                  <c:v>Atrimmec 800</c:v>
                </c:pt>
                <c:pt idx="7">
                  <c:v>Florel + Configure</c:v>
                </c:pt>
                <c:pt idx="8">
                  <c:v>Atrimmec + Florel</c:v>
                </c:pt>
                <c:pt idx="9">
                  <c:v>Atrimmec + Configure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3.8</c:v>
                </c:pt>
                <c:pt idx="1">
                  <c:v>5</c:v>
                </c:pt>
                <c:pt idx="2">
                  <c:v>4.8</c:v>
                </c:pt>
                <c:pt idx="3">
                  <c:v>4</c:v>
                </c:pt>
                <c:pt idx="4">
                  <c:v>3.3</c:v>
                </c:pt>
                <c:pt idx="5">
                  <c:v>2.8</c:v>
                </c:pt>
                <c:pt idx="6">
                  <c:v>2.8</c:v>
                </c:pt>
                <c:pt idx="7">
                  <c:v>4.2</c:v>
                </c:pt>
                <c:pt idx="8">
                  <c:v>7.7</c:v>
                </c:pt>
                <c:pt idx="9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A1-0C41-8788-699F3AF85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8678351"/>
        <c:axId val="1288322415"/>
      </c:barChart>
      <c:catAx>
        <c:axId val="1288678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322415"/>
        <c:crosses val="autoZero"/>
        <c:auto val="1"/>
        <c:lblAlgn val="ctr"/>
        <c:lblOffset val="100"/>
        <c:noMultiLvlLbl val="0"/>
      </c:catAx>
      <c:valAx>
        <c:axId val="1288322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678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FCC63-DD6C-AA41-A1AB-B9126D96A672}" type="datetimeFigureOut">
              <a:rPr lang="en-US" smtClean="0"/>
              <a:t>7/15/23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A66A3-8D45-E24A-91A6-A4BEC4AE3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6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1pPr>
    <a:lvl2pPr marL="267456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2pPr>
    <a:lvl3pPr marL="534911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3pPr>
    <a:lvl4pPr marL="802367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4pPr>
    <a:lvl5pPr marL="1069821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5pPr>
    <a:lvl6pPr marL="1337276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6pPr>
    <a:lvl7pPr marL="1604731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7pPr>
    <a:lvl8pPr marL="1872187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8pPr>
    <a:lvl9pPr marL="2139643" algn="l" defTabSz="534911" rtl="0" eaLnBrk="1" latinLnBrk="0" hangingPunct="1">
      <a:defRPr sz="7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658B616-5EBC-B149-828C-0F66B8AFB94A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08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3D6443-B97D-3240-9FB4-28898D659A1A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41141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94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D181B19-7094-F24B-979F-D5C6462310BD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754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00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D455277-177C-9040-BBB6-6D6A8DFDD38C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73262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14D5C4-393E-9443-AD41-C96002030522}" type="slidenum">
              <a:rPr lang="en-US" sz="1200"/>
              <a:pPr/>
              <a:t>41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6060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5B0ED00-B4C1-2840-8B01-3ACECDE7D01D}" type="slidenum">
              <a:rPr lang="en-US" altLang="en-US" sz="1200"/>
              <a:pPr/>
              <a:t>45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6598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9pPr>
          </a:lstStyle>
          <a:p>
            <a:fld id="{DF988EA3-F6B0-7B4A-8480-CD39F3D95A74}" type="slidenum">
              <a:rPr lang="en-US" altLang="en-US">
                <a:latin typeface="Calibri" charset="0"/>
              </a:rPr>
              <a:pPr/>
              <a:t>51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89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7E3A28D-51D5-6347-A2DD-C6E1663B9A8A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383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750573F-5690-7445-A111-BA82608A9C6C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572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C661E35-D6B0-AC4F-911B-03A445F146B8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896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F35EB21-0506-5540-9534-0E5F778DF1AB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77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9720EC2-3744-6642-A7A2-8B1CDB06092C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478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48E3FFE-971A-3248-963E-5D6E4F19AF8F}" type="slidenum">
              <a:rPr lang="en-US" altLang="en-US" sz="1200"/>
              <a:pPr/>
              <a:t>59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06166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21B620EA-4240-799B-9D95-B1ED4FB71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F1BEE3-CB38-BD47-BECC-51A4AF5E0871}" type="slidenum">
              <a:rPr lang="en-US" altLang="en-US" sz="1200"/>
              <a:pPr eaLnBrk="1" hangingPunct="1"/>
              <a:t>62</a:t>
            </a:fld>
            <a:endParaRPr lang="en-US" altLang="en-US" sz="12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07A7207F-2153-F8D2-C5C6-61A3A6DBC0A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53026D9-FAE7-9AE9-F01B-6F0429385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C22C72-AC27-B549-9C18-34CFD2E5299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Powdery mildew of pepper.  Plants treated weekly with monopotassium phosphate (1 ml/leaf).  The effects are systemic too: spraying just the lower leaves reduced disease on the upper leaves.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Triton X-100 included in all sprays. </a:t>
            </a:r>
          </a:p>
        </p:txBody>
      </p:sp>
    </p:spTree>
    <p:extLst>
      <p:ext uri="{BB962C8B-B14F-4D97-AF65-F5344CB8AC3E}">
        <p14:creationId xmlns:p14="http://schemas.microsoft.com/office/powerpoint/2010/main" val="595946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>
            <a:extLst>
              <a:ext uri="{FF2B5EF4-FFF2-40B4-BE49-F238E27FC236}">
                <a16:creationId xmlns:a16="http://schemas.microsoft.com/office/drawing/2014/main" id="{3AE6134C-5029-CBA1-4B6C-BEADC10A7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49506" name="Notes Placeholder 2">
            <a:extLst>
              <a:ext uri="{FF2B5EF4-FFF2-40B4-BE49-F238E27FC236}">
                <a16:creationId xmlns:a16="http://schemas.microsoft.com/office/drawing/2014/main" id="{DA77C743-AF4E-D661-0F04-41C26093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9507" name="Slide Number Placeholder 3">
            <a:extLst>
              <a:ext uri="{FF2B5EF4-FFF2-40B4-BE49-F238E27FC236}">
                <a16:creationId xmlns:a16="http://schemas.microsoft.com/office/drawing/2014/main" id="{779BEE1D-8056-A139-5207-9A778A53C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E14F75-6F8E-FB4E-B5CF-081B12307964}" type="slidenum">
              <a:rPr lang="en-US" altLang="en-US" sz="1200" smtClean="0">
                <a:latin typeface="Arial" panose="020B0604020202020204" pitchFamily="34" charset="0"/>
              </a:rPr>
              <a:pPr/>
              <a:t>69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7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70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0629B3D9-4810-564C-882F-7D3193701F3A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938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B06D9-5BB0-4D10-BF37-490A5E3B438E}" type="slidenum">
              <a:rPr lang="en-US"/>
              <a:pPr/>
              <a:t>25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0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051743A-9478-1541-B04C-FAADAE24B1C2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5713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7392A5-9DF6-4E8E-88F1-9E22C51043C2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805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4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28B525-9559-7944-8756-0CA24BB28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822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7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9" y="1600206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06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22D9649C-6B43-B215-CC53-D04737AB6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BBF03407-30E9-8369-F35B-DC8E1B4F4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21C21B04-F54C-A923-2280-6D39AB59D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E2E3D-DCB3-2F40-B6F4-EF1BB70FC9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7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4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8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1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481B6-B4A5-D94A-8F23-2689455AF01E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205CC-CA5A-6248-8652-329CCEE91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http://fig.cox.miami.edu/~cmallery/150/phts/c1x2-phts-collage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ntgrower.org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71543"/>
            <a:ext cx="4772443" cy="2148840"/>
          </a:xfrm>
        </p:spPr>
        <p:txBody>
          <a:bodyPr>
            <a:noAutofit/>
          </a:bodyPr>
          <a:lstStyle/>
          <a:p>
            <a:r>
              <a:rPr lang="en-US" sz="4320" dirty="0">
                <a:solidFill>
                  <a:schemeClr val="bg1"/>
                </a:solidFill>
              </a:rPr>
              <a:t>Common Problems in Greenhouse Crop Production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5782" y="4392110"/>
            <a:ext cx="4583576" cy="14901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John Erwin</a:t>
            </a:r>
          </a:p>
          <a:p>
            <a:r>
              <a:rPr lang="en-US" dirty="0">
                <a:solidFill>
                  <a:schemeClr val="bg1"/>
                </a:solidFill>
              </a:rPr>
              <a:t>Department of Plant Science and Landscape Architecture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Maryland – College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EC51-19EB-0A0E-A2B2-6F31BB75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486" y="522831"/>
            <a:ext cx="3828674" cy="30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6191A-B67F-0D9C-E1A8-994CF38AD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485" y="4392110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4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54475"/>
              </p:ext>
            </p:extLst>
          </p:nvPr>
        </p:nvGraphicFramePr>
        <p:xfrm>
          <a:off x="0" y="-8"/>
          <a:ext cx="9144000" cy="6858007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1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Plant</a:t>
                      </a:r>
                    </a:p>
                  </a:txBody>
                  <a:tcPr marL="82296" marR="82296" marT="41148" marB="41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Delay when average daily temperature is reduced 1oF</a:t>
                      </a:r>
                    </a:p>
                  </a:txBody>
                  <a:tcPr marL="82296" marR="82296" marT="41148" marB="41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Angelonia </a:t>
                      </a:r>
                      <a:r>
                        <a:rPr kumimoji="0" lang="ja-JP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Angelface White</a:t>
                      </a:r>
                      <a:r>
                        <a:rPr kumimoji="0" lang="ja-JP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2.4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Blue Salvia </a:t>
                      </a:r>
                      <a:r>
                        <a:rPr kumimoji="0" lang="ja-JP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Strata</a:t>
                      </a:r>
                      <a:r>
                        <a:rPr kumimoji="0" lang="ja-JP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3.1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Calibracoa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Superbells Pink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Diascia</a:t>
                      </a: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ja-JP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Flying Colors Coral</a:t>
                      </a:r>
                      <a:r>
                        <a:rPr kumimoji="0" lang="ja-JP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1.2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Gazania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Daybreak Red Stripe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Nemesia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Sunsatia Peach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0.8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Pansy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Delta Pure White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1.0 days/1.6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Petunia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Avalanche Pink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2.5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Petunia </a:t>
                      </a:r>
                      <a:r>
                        <a:rPr kumimoji="0" lang="ja-JP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Purple Wave</a:t>
                      </a:r>
                      <a:r>
                        <a:rPr kumimoji="0" lang="ja-JP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3.3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Impatiens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Super Elfin Lipstick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1.8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Snapdragon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Liberty Bronze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1.6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Viola 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‘</a:t>
                      </a: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Sorbet Blackberry Cream</a:t>
                      </a:r>
                      <a:r>
                        <a:rPr kumimoji="0" lang="ja-JP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8AE8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AE8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1.1 days</a:t>
                      </a: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0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</a:rPr>
              <a:t>Plants for a high temperature house (68-78</a:t>
            </a:r>
            <a:r>
              <a:rPr lang="en-US" altLang="en-US" sz="3600" baseline="30000" dirty="0">
                <a:solidFill>
                  <a:schemeClr val="bg1"/>
                </a:solidFill>
              </a:rPr>
              <a:t>o</a:t>
            </a:r>
            <a:r>
              <a:rPr lang="en-US" altLang="en-US" sz="3600" dirty="0">
                <a:solidFill>
                  <a:schemeClr val="bg1"/>
                </a:solidFill>
              </a:rPr>
              <a:t>F) – based on DTF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u="sng" dirty="0">
                <a:solidFill>
                  <a:schemeClr val="bg1"/>
                </a:solidFill>
              </a:rPr>
              <a:t>Angelonia</a:t>
            </a:r>
          </a:p>
          <a:p>
            <a:r>
              <a:rPr lang="en-US" altLang="en-US" u="sng" dirty="0">
                <a:solidFill>
                  <a:schemeClr val="bg1"/>
                </a:solidFill>
              </a:rPr>
              <a:t>Blue Salvia</a:t>
            </a:r>
          </a:p>
          <a:p>
            <a:r>
              <a:rPr lang="en-US" altLang="en-US" u="sng" dirty="0">
                <a:solidFill>
                  <a:schemeClr val="bg1"/>
                </a:solidFill>
              </a:rPr>
              <a:t>Purple Wave Petunia</a:t>
            </a:r>
          </a:p>
          <a:p>
            <a:r>
              <a:rPr lang="en-US" altLang="en-US" dirty="0" err="1">
                <a:solidFill>
                  <a:schemeClr val="bg1"/>
                </a:solidFill>
              </a:rPr>
              <a:t>Mercardonia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u="sng" dirty="0" err="1">
                <a:solidFill>
                  <a:schemeClr val="bg1"/>
                </a:solidFill>
              </a:rPr>
              <a:t>Scaveola</a:t>
            </a:r>
            <a:endParaRPr lang="en-US" altLang="en-US" u="sng" dirty="0">
              <a:solidFill>
                <a:schemeClr val="bg1"/>
              </a:solidFill>
            </a:endParaRPr>
          </a:p>
          <a:p>
            <a:r>
              <a:rPr lang="en-US" altLang="en-US" dirty="0" err="1">
                <a:solidFill>
                  <a:schemeClr val="bg1"/>
                </a:solidFill>
              </a:rPr>
              <a:t>Browallia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u="sng" dirty="0">
                <a:solidFill>
                  <a:schemeClr val="bg1"/>
                </a:solidFill>
              </a:rPr>
              <a:t>Cleome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Canna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Tomato</a:t>
            </a:r>
          </a:p>
          <a:p>
            <a:r>
              <a:rPr lang="en-US" altLang="en-US" u="sng" dirty="0">
                <a:solidFill>
                  <a:schemeClr val="bg1"/>
                </a:solidFill>
              </a:rPr>
              <a:t>Coleus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err="1">
                <a:solidFill>
                  <a:schemeClr val="bg1"/>
                </a:solidFill>
              </a:rPr>
              <a:t>Pentas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Zinnia</a:t>
            </a:r>
          </a:p>
          <a:p>
            <a:r>
              <a:rPr lang="en-US" altLang="en-US" u="sng" dirty="0" err="1">
                <a:solidFill>
                  <a:schemeClr val="bg1"/>
                </a:solidFill>
              </a:rPr>
              <a:t>Vinca</a:t>
            </a:r>
            <a:endParaRPr lang="en-US" altLang="en-US" u="sng" dirty="0">
              <a:solidFill>
                <a:schemeClr val="bg1"/>
              </a:solidFill>
            </a:endParaRPr>
          </a:p>
          <a:p>
            <a:r>
              <a:rPr lang="en-US" altLang="en-US" dirty="0" err="1">
                <a:solidFill>
                  <a:schemeClr val="bg1"/>
                </a:solidFill>
              </a:rPr>
              <a:t>Melampodium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u="sng" dirty="0" err="1">
                <a:solidFill>
                  <a:schemeClr val="bg1"/>
                </a:solidFill>
              </a:rPr>
              <a:t>Gomphrena</a:t>
            </a:r>
            <a:endParaRPr lang="en-US" altLang="en-US" u="sng" dirty="0">
              <a:solidFill>
                <a:schemeClr val="bg1"/>
              </a:solidFill>
            </a:endParaRPr>
          </a:p>
          <a:p>
            <a:r>
              <a:rPr lang="en-US" altLang="en-US" u="sng" dirty="0">
                <a:solidFill>
                  <a:schemeClr val="bg1"/>
                </a:solidFill>
              </a:rPr>
              <a:t>Cosmos</a:t>
            </a:r>
          </a:p>
          <a:p>
            <a:r>
              <a:rPr lang="en-US" altLang="en-US" u="sng" dirty="0">
                <a:solidFill>
                  <a:schemeClr val="bg1"/>
                </a:solidFill>
              </a:rPr>
              <a:t>Celosia</a:t>
            </a:r>
          </a:p>
          <a:p>
            <a:r>
              <a:rPr lang="en-US" altLang="en-US" u="sng" dirty="0">
                <a:solidFill>
                  <a:schemeClr val="bg1"/>
                </a:solidFill>
              </a:rPr>
              <a:t>Pepper</a:t>
            </a:r>
          </a:p>
          <a:p>
            <a:r>
              <a:rPr lang="en-US" altLang="en-US" u="sng" dirty="0">
                <a:solidFill>
                  <a:schemeClr val="bg1"/>
                </a:solidFill>
              </a:rPr>
              <a:t>Basil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Many grasses</a:t>
            </a:r>
          </a:p>
        </p:txBody>
      </p:sp>
    </p:spTree>
    <p:extLst>
      <p:ext uri="{BB962C8B-B14F-4D97-AF65-F5344CB8AC3E}">
        <p14:creationId xmlns:p14="http://schemas.microsoft.com/office/powerpoint/2010/main" val="1111394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</a:rPr>
              <a:t>Plants for a temperature house (63-72</a:t>
            </a:r>
            <a:r>
              <a:rPr lang="en-US" altLang="en-US" sz="3600" baseline="30000" dirty="0">
                <a:solidFill>
                  <a:schemeClr val="bg1"/>
                </a:solidFill>
              </a:rPr>
              <a:t>o</a:t>
            </a:r>
            <a:r>
              <a:rPr lang="en-US" altLang="en-US" sz="3600" dirty="0">
                <a:solidFill>
                  <a:schemeClr val="bg1"/>
                </a:solidFill>
              </a:rPr>
              <a:t>F) – moderate based on DTF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chemeClr val="bg1"/>
                </a:solidFill>
              </a:rPr>
              <a:t>Calibracoa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u="sng" dirty="0">
                <a:solidFill>
                  <a:schemeClr val="bg1"/>
                </a:solidFill>
              </a:rPr>
              <a:t>Gazania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Impatiens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Snapdragon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Petunia </a:t>
            </a:r>
            <a:r>
              <a:rPr lang="ja-JP" altLang="en-US" dirty="0">
                <a:solidFill>
                  <a:schemeClr val="bg1"/>
                </a:solidFill>
              </a:rPr>
              <a:t>‘</a:t>
            </a:r>
            <a:r>
              <a:rPr lang="en-US" altLang="ja-JP" dirty="0">
                <a:solidFill>
                  <a:schemeClr val="bg1"/>
                </a:solidFill>
              </a:rPr>
              <a:t>Supertunia Bordeaux</a:t>
            </a:r>
            <a:r>
              <a:rPr lang="ja-JP" altLang="en-US" dirty="0">
                <a:solidFill>
                  <a:schemeClr val="bg1"/>
                </a:solidFill>
              </a:rPr>
              <a:t>’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Verbena </a:t>
            </a:r>
            <a:r>
              <a:rPr lang="ja-JP" altLang="en-US" dirty="0">
                <a:solidFill>
                  <a:schemeClr val="bg1"/>
                </a:solidFill>
              </a:rPr>
              <a:t>‘</a:t>
            </a:r>
            <a:r>
              <a:rPr lang="en-US" altLang="ja-JP" dirty="0" err="1">
                <a:solidFill>
                  <a:schemeClr val="bg1"/>
                </a:solidFill>
              </a:rPr>
              <a:t>Superbena</a:t>
            </a:r>
            <a:r>
              <a:rPr lang="en-US" altLang="ja-JP" dirty="0">
                <a:solidFill>
                  <a:schemeClr val="bg1"/>
                </a:solidFill>
              </a:rPr>
              <a:t> Burgundy</a:t>
            </a:r>
            <a:r>
              <a:rPr lang="ja-JP" altLang="en-US" dirty="0">
                <a:solidFill>
                  <a:schemeClr val="bg1"/>
                </a:solidFill>
              </a:rPr>
              <a:t>’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Cosmos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African Marigold</a:t>
            </a:r>
          </a:p>
          <a:p>
            <a:r>
              <a:rPr lang="en-US" altLang="en-US" u="sng" dirty="0">
                <a:solidFill>
                  <a:schemeClr val="bg1"/>
                </a:solidFill>
              </a:rPr>
              <a:t>Ageratum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Some petunias</a:t>
            </a:r>
          </a:p>
          <a:p>
            <a:r>
              <a:rPr lang="en-US" altLang="en-US" u="sng" dirty="0" err="1">
                <a:solidFill>
                  <a:schemeClr val="bg1"/>
                </a:solidFill>
              </a:rPr>
              <a:t>Portulaca</a:t>
            </a:r>
            <a:endParaRPr lang="en-US" altLang="en-US" u="sng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Red Salvia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Cosmos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Sunflowers</a:t>
            </a:r>
          </a:p>
        </p:txBody>
      </p:sp>
    </p:spTree>
    <p:extLst>
      <p:ext uri="{BB962C8B-B14F-4D97-AF65-F5344CB8AC3E}">
        <p14:creationId xmlns:p14="http://schemas.microsoft.com/office/powerpoint/2010/main" val="398263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</a:rPr>
              <a:t>Plants for a low temperature house (55-65</a:t>
            </a:r>
            <a:r>
              <a:rPr lang="en-US" altLang="en-US" sz="3600" baseline="30000" dirty="0">
                <a:solidFill>
                  <a:schemeClr val="bg1"/>
                </a:solidFill>
              </a:rPr>
              <a:t>o</a:t>
            </a:r>
            <a:r>
              <a:rPr lang="en-US" altLang="en-US" sz="3600" dirty="0">
                <a:solidFill>
                  <a:schemeClr val="bg1"/>
                </a:solidFill>
              </a:rPr>
              <a:t>F) – based on DTF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chemeClr val="bg1"/>
                </a:solidFill>
              </a:rPr>
              <a:t>Argyranthemum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 err="1">
                <a:solidFill>
                  <a:schemeClr val="bg1"/>
                </a:solidFill>
              </a:rPr>
              <a:t>Osteospermum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Pansy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Viola</a:t>
            </a:r>
          </a:p>
          <a:p>
            <a:r>
              <a:rPr lang="en-US" altLang="en-US" dirty="0" err="1">
                <a:solidFill>
                  <a:schemeClr val="bg1"/>
                </a:solidFill>
              </a:rPr>
              <a:t>Diascia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Nemesia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Dahlia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Some lobelia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French marigold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Some petunias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Some snapdragons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Dianthus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Alyssum</a:t>
            </a:r>
          </a:p>
        </p:txBody>
      </p:sp>
    </p:spTree>
    <p:extLst>
      <p:ext uri="{BB962C8B-B14F-4D97-AF65-F5344CB8AC3E}">
        <p14:creationId xmlns:p14="http://schemas.microsoft.com/office/powerpoint/2010/main" val="206097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163512-513F-C93C-FCF2-8AC829CB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Chilling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DDBA09-88CF-89B6-19CB-D59D0E95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number of crops can get severely delayed by even a short cold temperature exposure.  What is a cold temperature?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With vinca it is any temperature below 65oF.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With celosia it is a temperature below 60oF.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With basil it is below 50oF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Remember young plants (plugs/liners) are always more sensitive to a cool temperature delay than older plants.</a:t>
            </a:r>
          </a:p>
        </p:txBody>
      </p:sp>
    </p:spTree>
    <p:extLst>
      <p:ext uri="{BB962C8B-B14F-4D97-AF65-F5344CB8AC3E}">
        <p14:creationId xmlns:p14="http://schemas.microsoft.com/office/powerpoint/2010/main" val="3894844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86B0-4183-39B2-7026-F86FFD5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5274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Chilling is a MAJOR issue with vinca!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Always maintain plugs and plants at 68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F.  This is especially important when plants are young.</a:t>
            </a:r>
          </a:p>
        </p:txBody>
      </p:sp>
    </p:spTree>
    <p:extLst>
      <p:ext uri="{BB962C8B-B14F-4D97-AF65-F5344CB8AC3E}">
        <p14:creationId xmlns:p14="http://schemas.microsoft.com/office/powerpoint/2010/main" val="2995823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452F-6478-F80A-FA6E-22577BE6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Take Home .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F9466-0D35-6195-48DA-CFB5C56E4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Only grow warm temperature requiring plants (including vinca) at temperatures above 68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F.</a:t>
            </a:r>
          </a:p>
          <a:p>
            <a:r>
              <a:rPr lang="en-US" dirty="0">
                <a:solidFill>
                  <a:schemeClr val="bg1"/>
                </a:solidFill>
              </a:rPr>
              <a:t>Excessively high temperatures can slow development and reduce photosynthesis and sizing.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3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u="sng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4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1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ChangeArrowheads="1"/>
          </p:cNvSpPr>
          <p:nvPr/>
        </p:nvSpPr>
        <p:spPr bwMode="auto">
          <a:xfrm>
            <a:off x="990600" y="4191000"/>
            <a:ext cx="71802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charset="0"/>
              </a:rPr>
              <a:t>Obligate Short Day Plant</a:t>
            </a:r>
          </a:p>
        </p:txBody>
      </p:sp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1905000" y="5486400"/>
            <a:ext cx="58435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en-US" sz="2800">
                <a:solidFill>
                  <a:srgbClr val="FFFFCC"/>
                </a:solidFill>
                <a:latin typeface="Times New Roman" charset="0"/>
              </a:rPr>
              <a:t>Plants only flower when grown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en-US" sz="2800">
                <a:solidFill>
                  <a:srgbClr val="FFFFCC"/>
                </a:solidFill>
                <a:latin typeface="Times New Roman" charset="0"/>
              </a:rPr>
              <a:t>under short days.</a:t>
            </a:r>
            <a:endParaRPr lang="en-US" altLang="en-US" sz="2800">
              <a:latin typeface="Times New Roman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532978"/>
              </p:ext>
            </p:extLst>
          </p:nvPr>
        </p:nvGraphicFramePr>
        <p:xfrm>
          <a:off x="4341813" y="736600"/>
          <a:ext cx="4751387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8612" name="Picture 7" descr="mina lobata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1894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92088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LOBELIA X PHOTOPERIO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125"/>
            <a:ext cx="44688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788392"/>
              </p:ext>
            </p:extLst>
          </p:nvPr>
        </p:nvGraphicFramePr>
        <p:xfrm>
          <a:off x="4706938" y="279400"/>
          <a:ext cx="4386262" cy="299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0" y="3581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Century Gothic" charset="0"/>
              </a:rPr>
              <a:t>Obligate Long Day Plant</a:t>
            </a:r>
          </a:p>
        </p:txBody>
      </p:sp>
      <p:sp>
        <p:nvSpPr>
          <p:cNvPr id="70660" name="Rectangle 7"/>
          <p:cNvSpPr>
            <a:spLocks noChangeArrowheads="1"/>
          </p:cNvSpPr>
          <p:nvPr/>
        </p:nvSpPr>
        <p:spPr bwMode="auto">
          <a:xfrm>
            <a:off x="982663" y="4648200"/>
            <a:ext cx="6705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CC"/>
                </a:solidFill>
                <a:latin typeface="Times New Roman" charset="0"/>
              </a:rPr>
              <a:t>Plants only flower when grown under long day conditions.</a:t>
            </a:r>
          </a:p>
        </p:txBody>
      </p:sp>
    </p:spTree>
    <p:extLst>
      <p:ext uri="{BB962C8B-B14F-4D97-AF65-F5344CB8AC3E}">
        <p14:creationId xmlns:p14="http://schemas.microsoft.com/office/powerpoint/2010/main" val="10894831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7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Night Interruption Fuch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1411" name="Oval 3"/>
          <p:cNvSpPr>
            <a:spLocks noChangeArrowheads="1"/>
          </p:cNvSpPr>
          <p:nvPr/>
        </p:nvSpPr>
        <p:spPr bwMode="auto">
          <a:xfrm>
            <a:off x="3581400" y="609600"/>
            <a:ext cx="2286000" cy="4953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92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14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</a:rPr>
              <a:t>Photoperiodic lighting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625" y="1584960"/>
            <a:ext cx="8540750" cy="451421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Only 10 </a:t>
            </a:r>
            <a:r>
              <a:rPr lang="en-US" altLang="en-US" sz="2800" dirty="0" err="1">
                <a:solidFill>
                  <a:schemeClr val="bg1"/>
                </a:solidFill>
              </a:rPr>
              <a:t>footcandles</a:t>
            </a:r>
            <a:r>
              <a:rPr lang="en-US" altLang="en-US" sz="2800" dirty="0">
                <a:solidFill>
                  <a:schemeClr val="bg1"/>
                </a:solidFill>
              </a:rPr>
              <a:t> (2 </a:t>
            </a:r>
            <a:r>
              <a:rPr lang="en-US" altLang="en-US" sz="2800" i="1" dirty="0" err="1">
                <a:solidFill>
                  <a:schemeClr val="bg1"/>
                </a:solidFill>
              </a:rPr>
              <a:t>u</a:t>
            </a:r>
            <a:r>
              <a:rPr lang="en-US" altLang="en-US" sz="2800" dirty="0" err="1">
                <a:solidFill>
                  <a:schemeClr val="bg1"/>
                </a:solidFill>
              </a:rPr>
              <a:t>mol</a:t>
            </a:r>
            <a:r>
              <a:rPr lang="en-US" altLang="en-US" sz="2800" dirty="0">
                <a:solidFill>
                  <a:schemeClr val="bg1"/>
                </a:solidFill>
              </a:rPr>
              <a:t> m</a:t>
            </a:r>
            <a:r>
              <a:rPr lang="en-US" altLang="en-US" sz="2800" baseline="30000" dirty="0">
                <a:solidFill>
                  <a:schemeClr val="bg1"/>
                </a:solidFill>
              </a:rPr>
              <a:t>-2</a:t>
            </a:r>
            <a:r>
              <a:rPr lang="en-US" altLang="en-US" sz="2800" dirty="0">
                <a:solidFill>
                  <a:schemeClr val="bg1"/>
                </a:solidFill>
              </a:rPr>
              <a:t> s</a:t>
            </a:r>
            <a:r>
              <a:rPr lang="en-US" altLang="en-US" sz="2800" baseline="30000" dirty="0">
                <a:solidFill>
                  <a:schemeClr val="bg1"/>
                </a:solidFill>
              </a:rPr>
              <a:t>-1</a:t>
            </a:r>
            <a:r>
              <a:rPr lang="en-US" altLang="en-US" sz="2800" dirty="0">
                <a:solidFill>
                  <a:schemeClr val="bg1"/>
                </a:solidFill>
              </a:rPr>
              <a:t>) is generally required.</a:t>
            </a:r>
          </a:p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We interrupt the night from 10pm-2am.  Some extend the day to a required length of 2 am.</a:t>
            </a:r>
          </a:p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</a:rPr>
              <a:t>Use incandescent, fluorescent or HPs for short-day plants, and incandescent, HPS, or new flowering LEDS for long-day plants.</a:t>
            </a:r>
          </a:p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If using LEDs, they must contain far red light to be effective.</a:t>
            </a:r>
          </a:p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If night temperatures are cool (&lt;60</a:t>
            </a:r>
            <a:r>
              <a:rPr lang="en-US" altLang="en-US" sz="2800" baseline="30000" dirty="0">
                <a:solidFill>
                  <a:schemeClr val="bg1"/>
                </a:solidFill>
              </a:rPr>
              <a:t>o</a:t>
            </a:r>
            <a:r>
              <a:rPr lang="en-US" altLang="en-US" sz="2800" dirty="0">
                <a:solidFill>
                  <a:schemeClr val="bg1"/>
                </a:solidFill>
              </a:rPr>
              <a:t>F), if light intensity of the NI is less than 10 </a:t>
            </a:r>
            <a:r>
              <a:rPr lang="en-US" altLang="en-US" sz="2800" dirty="0" err="1">
                <a:solidFill>
                  <a:schemeClr val="bg1"/>
                </a:solidFill>
              </a:rPr>
              <a:t>footcandles</a:t>
            </a:r>
            <a:r>
              <a:rPr lang="en-US" altLang="en-US" sz="2800" dirty="0">
                <a:solidFill>
                  <a:schemeClr val="bg1"/>
                </a:solidFill>
              </a:rPr>
              <a:t>,  or if you use cyclic lighting, the length of the NI may need to be increased </a:t>
            </a:r>
            <a:r>
              <a:rPr lang="en-US" altLang="en-US" dirty="0">
                <a:solidFill>
                  <a:schemeClr val="bg1"/>
                </a:solidFill>
              </a:rPr>
              <a:t>to </a:t>
            </a:r>
            <a:r>
              <a:rPr lang="en-US" altLang="en-US" sz="2800" dirty="0">
                <a:solidFill>
                  <a:schemeClr val="bg1"/>
                </a:solidFill>
              </a:rPr>
              <a:t>6 hours.</a:t>
            </a:r>
          </a:p>
        </p:txBody>
      </p:sp>
    </p:spTree>
    <p:extLst>
      <p:ext uri="{BB962C8B-B14F-4D97-AF65-F5344CB8AC3E}">
        <p14:creationId xmlns:p14="http://schemas.microsoft.com/office/powerpoint/2010/main" val="574101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B103A6-F9F3-38C5-F67C-B8EA60B3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Take Home message.. 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BCB6FF-990E-787D-08FA-F8429FB4C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Prior to March 1, light cosmos, celosia and elegans zinnias with night interruption lighting to delay flowering for 1-3 weeks after planting – then let naturally induce.</a:t>
            </a:r>
          </a:p>
          <a:p>
            <a:r>
              <a:rPr lang="en-US" dirty="0">
                <a:solidFill>
                  <a:schemeClr val="bg1"/>
                </a:solidFill>
              </a:rPr>
              <a:t>Light tuberous begonias until March 21 with night interruption lighting.  </a:t>
            </a:r>
          </a:p>
          <a:p>
            <a:r>
              <a:rPr lang="en-US" dirty="0">
                <a:solidFill>
                  <a:schemeClr val="bg1"/>
                </a:solidFill>
              </a:rPr>
              <a:t>Extend daylength on dahlias to 14 hours to maximize flowering and minimize tuber formation.</a:t>
            </a:r>
          </a:p>
          <a:p>
            <a:r>
              <a:rPr lang="en-US" dirty="0">
                <a:solidFill>
                  <a:schemeClr val="bg1"/>
                </a:solidFill>
              </a:rPr>
              <a:t>To have lobelia, Indian summer rudbeckia, fuchsia, snapdragons and dianthus flower early, light with 3-5 weeks of NI lighting prior to March 21.</a:t>
            </a:r>
          </a:p>
        </p:txBody>
      </p:sp>
    </p:spTree>
    <p:extLst>
      <p:ext uri="{BB962C8B-B14F-4D97-AF65-F5344CB8AC3E}">
        <p14:creationId xmlns:p14="http://schemas.microsoft.com/office/powerpoint/2010/main" val="4031865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CO</a:t>
            </a:r>
            <a:r>
              <a:rPr lang="en-US" b="1" u="sng" baseline="-25000" dirty="0">
                <a:solidFill>
                  <a:schemeClr val="bg1"/>
                </a:solidFill>
              </a:rPr>
              <a:t>2</a:t>
            </a:r>
            <a:r>
              <a:rPr lang="en-US" b="1" u="sng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79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57200"/>
            <a:ext cx="4668838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latin typeface="Century Gothic" charset="0"/>
                <a:ea typeface="ＭＳ Ｐゴシック" charset="-128"/>
              </a:rPr>
              <a:t>Photosynthesis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00"/>
            <a:ext cx="9144000" cy="15589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tx2"/>
              </a:solidFill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tx2"/>
              </a:solidFill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GB" altLang="en-US" sz="2800" b="1" dirty="0">
                <a:solidFill>
                  <a:srgbClr val="FFFFFF"/>
                </a:solidFill>
                <a:ea typeface="ＭＳ Ｐゴシック" charset="-128"/>
              </a:rPr>
              <a:t>Carbon dioxide + water                             glucose + oxygen</a:t>
            </a:r>
            <a:endParaRPr lang="en-US" altLang="en-US" sz="2800" b="1" dirty="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34820" name="Picture 4" descr="su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838" y="0"/>
            <a:ext cx="2189162" cy="2189163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886200" y="3048000"/>
            <a:ext cx="16764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4038600" y="2462213"/>
            <a:ext cx="1236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2"/>
              <a:buNone/>
            </a:pPr>
            <a:r>
              <a:rPr lang="en-GB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sunlight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352800" y="3276600"/>
            <a:ext cx="286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2"/>
              <a:buNone/>
            </a:pPr>
            <a:r>
              <a:rPr lang="en-GB" altLang="en-US" sz="2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absorbed by chlorophyll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810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</a:t>
            </a:r>
            <a:r>
              <a:rPr lang="en-US" altLang="en-US" sz="36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 </a:t>
            </a:r>
            <a:r>
              <a:rPr lang="en-US" altLang="en-US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</a:t>
            </a:r>
            <a:r>
              <a:rPr lang="en-US" altLang="en-US" sz="36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 + energy 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charset="2"/>
              </a:rPr>
              <a:t> 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</a:t>
            </a:r>
            <a:r>
              <a:rPr lang="en-US" altLang="en-US" sz="36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</a:t>
            </a:r>
            <a:r>
              <a:rPr lang="en-US" altLang="en-US" sz="36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  <a:r>
              <a:rPr lang="en-US" altLang="en-US" sz="36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charset="2"/>
              </a:rPr>
              <a:t> 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  <a:r>
              <a:rPr lang="en-US" altLang="en-US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  <a:r>
              <a:rPr lang="en-US" altLang="en-US" sz="36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pic>
        <p:nvPicPr>
          <p:cNvPr id="34825" name="Picture 9" descr="greenplants">
            <a:hlinkClick r:id="rId4" tooltip="&quot;levels at which photosynthesis functions&quot;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86000" cy="21748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5"/>
          <a:stretch>
            <a:fillRect/>
          </a:stretch>
        </p:blipFill>
        <p:spPr bwMode="auto">
          <a:xfrm>
            <a:off x="0" y="4665663"/>
            <a:ext cx="91440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Sealing up gaps lowers CO</a:t>
            </a:r>
            <a:r>
              <a:rPr lang="en-US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2</a:t>
            </a:r>
          </a:p>
        </p:txBody>
      </p:sp>
      <p:sp>
        <p:nvSpPr>
          <p:cNvPr id="6147" name="Text Box 20"/>
          <p:cNvSpPr txBox="1">
            <a:spLocks noChangeArrowheads="1"/>
          </p:cNvSpPr>
          <p:nvPr/>
        </p:nvSpPr>
        <p:spPr bwMode="auto">
          <a:xfrm>
            <a:off x="4709163" y="1851665"/>
            <a:ext cx="286809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1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 </a:t>
            </a:r>
            <a:r>
              <a:rPr lang="en-US" sz="28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 hour</a:t>
            </a:r>
            <a:r>
              <a:rPr lang="en-US" sz="121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CO</a:t>
            </a:r>
            <a:r>
              <a:rPr lang="en-US" sz="1216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r>
              <a:rPr lang="en-US" sz="121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can drop to: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914903" y="2724632"/>
            <a:ext cx="2324034" cy="72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370</a:t>
            </a:r>
            <a:r>
              <a:rPr lang="en-US" sz="121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in low light </a:t>
            </a:r>
          </a:p>
          <a:p>
            <a:r>
              <a:rPr lang="en-US" sz="121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	or small plants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4914905" y="3771904"/>
            <a:ext cx="2575705" cy="72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340</a:t>
            </a:r>
            <a:r>
              <a:rPr lang="en-US" sz="121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in medium light </a:t>
            </a:r>
          </a:p>
          <a:p>
            <a:r>
              <a:rPr lang="en-US" sz="121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	or medium plants</a:t>
            </a:r>
          </a:p>
        </p:txBody>
      </p:sp>
      <p:sp>
        <p:nvSpPr>
          <p:cNvPr id="6150" name="Text Box 23"/>
          <p:cNvSpPr txBox="1">
            <a:spLocks noChangeArrowheads="1"/>
          </p:cNvSpPr>
          <p:nvPr/>
        </p:nvSpPr>
        <p:spPr bwMode="auto">
          <a:xfrm>
            <a:off x="4914902" y="5033492"/>
            <a:ext cx="2338461" cy="72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310</a:t>
            </a:r>
            <a:r>
              <a:rPr lang="en-US" sz="121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in high light </a:t>
            </a:r>
          </a:p>
          <a:p>
            <a:r>
              <a:rPr lang="en-US" sz="121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	or large plants</a:t>
            </a:r>
          </a:p>
        </p:txBody>
      </p:sp>
      <p:sp>
        <p:nvSpPr>
          <p:cNvPr id="6151" name="Oval 24"/>
          <p:cNvSpPr>
            <a:spLocks noChangeArrowheads="1"/>
          </p:cNvSpPr>
          <p:nvPr/>
        </p:nvSpPr>
        <p:spPr bwMode="auto">
          <a:xfrm>
            <a:off x="4846320" y="3497581"/>
            <a:ext cx="3566160" cy="144018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216"/>
          </a:p>
        </p:txBody>
      </p:sp>
      <p:pic>
        <p:nvPicPr>
          <p:cNvPr id="6152" name="Picture 25" descr="MCNA00015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601755" y="5074925"/>
            <a:ext cx="530067" cy="69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Line 26"/>
          <p:cNvSpPr>
            <a:spLocks noChangeShapeType="1"/>
          </p:cNvSpPr>
          <p:nvPr/>
        </p:nvSpPr>
        <p:spPr bwMode="auto">
          <a:xfrm flipV="1">
            <a:off x="868680" y="3360421"/>
            <a:ext cx="0" cy="267462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216"/>
          </a:p>
        </p:txBody>
      </p:sp>
      <p:sp>
        <p:nvSpPr>
          <p:cNvPr id="6154" name="Line 27"/>
          <p:cNvSpPr>
            <a:spLocks noChangeShapeType="1"/>
          </p:cNvSpPr>
          <p:nvPr/>
        </p:nvSpPr>
        <p:spPr bwMode="auto">
          <a:xfrm flipV="1">
            <a:off x="868681" y="1988820"/>
            <a:ext cx="185166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216"/>
          </a:p>
        </p:txBody>
      </p:sp>
      <p:sp>
        <p:nvSpPr>
          <p:cNvPr id="6155" name="Line 28"/>
          <p:cNvSpPr>
            <a:spLocks noChangeShapeType="1"/>
          </p:cNvSpPr>
          <p:nvPr/>
        </p:nvSpPr>
        <p:spPr bwMode="auto">
          <a:xfrm>
            <a:off x="2720341" y="1988820"/>
            <a:ext cx="185166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216"/>
          </a:p>
        </p:txBody>
      </p:sp>
      <p:sp>
        <p:nvSpPr>
          <p:cNvPr id="6156" name="Line 29"/>
          <p:cNvSpPr>
            <a:spLocks noChangeShapeType="1"/>
          </p:cNvSpPr>
          <p:nvPr/>
        </p:nvSpPr>
        <p:spPr bwMode="auto">
          <a:xfrm flipV="1">
            <a:off x="4572000" y="3360421"/>
            <a:ext cx="0" cy="267462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216"/>
          </a:p>
        </p:txBody>
      </p:sp>
      <p:sp>
        <p:nvSpPr>
          <p:cNvPr id="6157" name="Line 30"/>
          <p:cNvSpPr>
            <a:spLocks noChangeShapeType="1"/>
          </p:cNvSpPr>
          <p:nvPr/>
        </p:nvSpPr>
        <p:spPr bwMode="auto">
          <a:xfrm>
            <a:off x="868680" y="6035040"/>
            <a:ext cx="37033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216"/>
          </a:p>
        </p:txBody>
      </p:sp>
      <p:pic>
        <p:nvPicPr>
          <p:cNvPr id="6158" name="Picture 31" descr="MCNA00016_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0465" y="5143503"/>
            <a:ext cx="467203" cy="53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32" descr="MCNA00014_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8865" y="5074925"/>
            <a:ext cx="541496" cy="62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33" descr="MCNA00015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983" y="5074925"/>
            <a:ext cx="530067" cy="69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34" descr="MCNA00022_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0166" y="5074924"/>
            <a:ext cx="551497" cy="63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2" name="AutoShape 35"/>
          <p:cNvSpPr>
            <a:spLocks noChangeArrowheads="1"/>
          </p:cNvSpPr>
          <p:nvPr/>
        </p:nvSpPr>
        <p:spPr bwMode="auto">
          <a:xfrm>
            <a:off x="1348741" y="5692141"/>
            <a:ext cx="342900" cy="342900"/>
          </a:xfrm>
          <a:custGeom>
            <a:avLst/>
            <a:gdLst>
              <a:gd name="T0" fmla="*/ 333375 w 21600"/>
              <a:gd name="T1" fmla="*/ 190500 h 21600"/>
              <a:gd name="T2" fmla="*/ 190500 w 21600"/>
              <a:gd name="T3" fmla="*/ 381000 h 21600"/>
              <a:gd name="T4" fmla="*/ 47625 w 21600"/>
              <a:gd name="T5" fmla="*/ 190500 h 21600"/>
              <a:gd name="T6" fmla="*/ 190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02C2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16"/>
          </a:p>
        </p:txBody>
      </p:sp>
      <p:sp>
        <p:nvSpPr>
          <p:cNvPr id="6163" name="AutoShape 36"/>
          <p:cNvSpPr>
            <a:spLocks noChangeArrowheads="1"/>
          </p:cNvSpPr>
          <p:nvPr/>
        </p:nvSpPr>
        <p:spPr bwMode="auto">
          <a:xfrm>
            <a:off x="2377441" y="5692141"/>
            <a:ext cx="342900" cy="342900"/>
          </a:xfrm>
          <a:custGeom>
            <a:avLst/>
            <a:gdLst>
              <a:gd name="T0" fmla="*/ 333375 w 21600"/>
              <a:gd name="T1" fmla="*/ 190500 h 21600"/>
              <a:gd name="T2" fmla="*/ 190500 w 21600"/>
              <a:gd name="T3" fmla="*/ 381000 h 21600"/>
              <a:gd name="T4" fmla="*/ 47625 w 21600"/>
              <a:gd name="T5" fmla="*/ 190500 h 21600"/>
              <a:gd name="T6" fmla="*/ 190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02C2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16"/>
          </a:p>
        </p:txBody>
      </p:sp>
      <p:sp>
        <p:nvSpPr>
          <p:cNvPr id="6164" name="AutoShape 37"/>
          <p:cNvSpPr>
            <a:spLocks noChangeArrowheads="1"/>
          </p:cNvSpPr>
          <p:nvPr/>
        </p:nvSpPr>
        <p:spPr bwMode="auto">
          <a:xfrm>
            <a:off x="2720341" y="5692141"/>
            <a:ext cx="342900" cy="342900"/>
          </a:xfrm>
          <a:custGeom>
            <a:avLst/>
            <a:gdLst>
              <a:gd name="T0" fmla="*/ 333375 w 21600"/>
              <a:gd name="T1" fmla="*/ 190500 h 21600"/>
              <a:gd name="T2" fmla="*/ 190500 w 21600"/>
              <a:gd name="T3" fmla="*/ 381000 h 21600"/>
              <a:gd name="T4" fmla="*/ 47625 w 21600"/>
              <a:gd name="T5" fmla="*/ 190500 h 21600"/>
              <a:gd name="T6" fmla="*/ 190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02C2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16"/>
          </a:p>
        </p:txBody>
      </p:sp>
      <p:sp>
        <p:nvSpPr>
          <p:cNvPr id="6165" name="AutoShape 38"/>
          <p:cNvSpPr>
            <a:spLocks noChangeArrowheads="1"/>
          </p:cNvSpPr>
          <p:nvPr/>
        </p:nvSpPr>
        <p:spPr bwMode="auto">
          <a:xfrm>
            <a:off x="3406141" y="5692141"/>
            <a:ext cx="342900" cy="342900"/>
          </a:xfrm>
          <a:custGeom>
            <a:avLst/>
            <a:gdLst>
              <a:gd name="T0" fmla="*/ 333375 w 21600"/>
              <a:gd name="T1" fmla="*/ 190500 h 21600"/>
              <a:gd name="T2" fmla="*/ 190500 w 21600"/>
              <a:gd name="T3" fmla="*/ 381000 h 21600"/>
              <a:gd name="T4" fmla="*/ 47625 w 21600"/>
              <a:gd name="T5" fmla="*/ 190500 h 21600"/>
              <a:gd name="T6" fmla="*/ 190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02C2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16"/>
          </a:p>
        </p:txBody>
      </p:sp>
      <p:sp>
        <p:nvSpPr>
          <p:cNvPr id="6166" name="AutoShape 39"/>
          <p:cNvSpPr>
            <a:spLocks noChangeArrowheads="1"/>
          </p:cNvSpPr>
          <p:nvPr/>
        </p:nvSpPr>
        <p:spPr bwMode="auto">
          <a:xfrm>
            <a:off x="3749041" y="5692141"/>
            <a:ext cx="342900" cy="342900"/>
          </a:xfrm>
          <a:custGeom>
            <a:avLst/>
            <a:gdLst>
              <a:gd name="T0" fmla="*/ 333375 w 21600"/>
              <a:gd name="T1" fmla="*/ 190500 h 21600"/>
              <a:gd name="T2" fmla="*/ 190500 w 21600"/>
              <a:gd name="T3" fmla="*/ 381000 h 21600"/>
              <a:gd name="T4" fmla="*/ 47625 w 21600"/>
              <a:gd name="T5" fmla="*/ 190500 h 21600"/>
              <a:gd name="T6" fmla="*/ 190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02C2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16"/>
          </a:p>
        </p:txBody>
      </p:sp>
      <p:pic>
        <p:nvPicPr>
          <p:cNvPr id="6167" name="Picture 40" descr="MCNA00014_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71705" y="5074925"/>
            <a:ext cx="541496" cy="62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41" descr="MCNA00014_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7488" y="5074925"/>
            <a:ext cx="541496" cy="62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1801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2"/>
          <p:cNvSpPr txBox="1">
            <a:spLocks noChangeArrowheads="1"/>
          </p:cNvSpPr>
          <p:nvPr/>
        </p:nvSpPr>
        <p:spPr bwMode="auto">
          <a:xfrm>
            <a:off x="4175125" y="569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5234" name="Oval 3"/>
          <p:cNvSpPr>
            <a:spLocks noChangeArrowheads="1"/>
          </p:cNvSpPr>
          <p:nvPr/>
        </p:nvSpPr>
        <p:spPr bwMode="auto">
          <a:xfrm>
            <a:off x="1828800" y="2790825"/>
            <a:ext cx="12954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5235" name="Line 4"/>
          <p:cNvSpPr>
            <a:spLocks noChangeShapeType="1"/>
          </p:cNvSpPr>
          <p:nvPr/>
        </p:nvSpPr>
        <p:spPr bwMode="auto">
          <a:xfrm>
            <a:off x="4800600" y="4051300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Line 5"/>
          <p:cNvSpPr>
            <a:spLocks noChangeShapeType="1"/>
          </p:cNvSpPr>
          <p:nvPr/>
        </p:nvSpPr>
        <p:spPr bwMode="auto">
          <a:xfrm>
            <a:off x="5715000" y="5065713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5237" name="Picture 6" descr="PhotosynthesisvsC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22500"/>
            <a:ext cx="4267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V="1">
            <a:off x="5835650" y="3406775"/>
            <a:ext cx="1588" cy="1924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5239" name="Picture 8" descr="CO2 measur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2611438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Line 9"/>
          <p:cNvSpPr>
            <a:spLocks noChangeShapeType="1"/>
          </p:cNvSpPr>
          <p:nvPr/>
        </p:nvSpPr>
        <p:spPr bwMode="auto">
          <a:xfrm flipV="1">
            <a:off x="5105400" y="4637088"/>
            <a:ext cx="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1" name="Line 10"/>
          <p:cNvSpPr>
            <a:spLocks noChangeShapeType="1"/>
          </p:cNvSpPr>
          <p:nvPr/>
        </p:nvSpPr>
        <p:spPr bwMode="auto">
          <a:xfrm flipH="1">
            <a:off x="5105400" y="4965700"/>
            <a:ext cx="685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1181100" y="228600"/>
            <a:ext cx="67437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Reduced leakage can lead to lower CO</a:t>
            </a:r>
            <a:r>
              <a:rPr lang="en-US" altLang="en-US" sz="4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3921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D582-F56E-BEC2-B552-DE9B76BB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Take Home Message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96A89-4651-A655-6DF4-0CEAB986D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 a closed greenhouse, low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levels will decrease sizing and flowering.</a:t>
            </a:r>
          </a:p>
          <a:p>
            <a:r>
              <a:rPr lang="en-US" dirty="0">
                <a:solidFill>
                  <a:schemeClr val="bg1"/>
                </a:solidFill>
              </a:rPr>
              <a:t>During bright, cold days consider periodically venting greenhouses OR purchasing an injection system to raise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levels to 800 ppm.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addition is often more cost efficient than lighting when growth conditions are bright and greenhouses are closed.</a:t>
            </a:r>
          </a:p>
          <a:p>
            <a:r>
              <a:rPr lang="en-US" dirty="0">
                <a:solidFill>
                  <a:schemeClr val="bg1"/>
                </a:solidFill>
              </a:rPr>
              <a:t>Consider open roof greenhouses for future building.</a:t>
            </a:r>
          </a:p>
        </p:txBody>
      </p:sp>
    </p:spTree>
    <p:extLst>
      <p:ext uri="{BB962C8B-B14F-4D97-AF65-F5344CB8AC3E}">
        <p14:creationId xmlns:p14="http://schemas.microsoft.com/office/powerpoint/2010/main" val="355854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2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UCHSIA INTERNODE X PHOTOPERIOD X DIF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559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01D79-5AFA-4133-C29A-A96E54CF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76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longation r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657" y="1538514"/>
            <a:ext cx="6821715" cy="511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3199" y="153519"/>
            <a:ext cx="8490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Dropping temperatures the first 3-4 hours of the day by 7-10</a:t>
            </a:r>
            <a:r>
              <a:rPr lang="en-US" sz="2800" baseline="30000" dirty="0">
                <a:solidFill>
                  <a:schemeClr val="bg1"/>
                </a:solidFill>
              </a:rPr>
              <a:t>o</a:t>
            </a:r>
            <a:r>
              <a:rPr lang="en-US" sz="2800" dirty="0">
                <a:solidFill>
                  <a:schemeClr val="bg1"/>
                </a:solidFill>
              </a:rPr>
              <a:t>F when most stem elongation is occurring will reduce elongation by about 30%.</a:t>
            </a:r>
          </a:p>
        </p:txBody>
      </p:sp>
    </p:spTree>
    <p:extLst>
      <p:ext uri="{BB962C8B-B14F-4D97-AF65-F5344CB8AC3E}">
        <p14:creationId xmlns:p14="http://schemas.microsoft.com/office/powerpoint/2010/main" val="167790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oup 2"/>
          <p:cNvGrpSpPr>
            <a:grpSpLocks/>
          </p:cNvGrpSpPr>
          <p:nvPr/>
        </p:nvGrpSpPr>
        <p:grpSpPr bwMode="auto">
          <a:xfrm>
            <a:off x="3352800" y="0"/>
            <a:ext cx="5105400" cy="6858000"/>
            <a:chOff x="2542" y="677"/>
            <a:chExt cx="2660" cy="3437"/>
          </a:xfrm>
        </p:grpSpPr>
        <p:sp>
          <p:nvSpPr>
            <p:cNvPr id="68618" name="Rectangle 3"/>
            <p:cNvSpPr>
              <a:spLocks noChangeArrowheads="1"/>
            </p:cNvSpPr>
            <p:nvPr/>
          </p:nvSpPr>
          <p:spPr bwMode="auto">
            <a:xfrm>
              <a:off x="2542" y="677"/>
              <a:ext cx="2660" cy="3437"/>
            </a:xfrm>
            <a:prstGeom prst="rect">
              <a:avLst/>
            </a:prstGeom>
            <a:solidFill>
              <a:srgbClr val="271B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8619" name="Picture 4" descr="Marigold Florel 30C45%RH 0 and 600 ppm and 15C85%RH 0 and 600 ppm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8" t="39494" r="48315" b="20555"/>
            <a:stretch>
              <a:fillRect/>
            </a:stretch>
          </p:blipFill>
          <p:spPr bwMode="auto">
            <a:xfrm>
              <a:off x="2672" y="804"/>
              <a:ext cx="2482" cy="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0" name="Picture 5" descr="Marigold Florel 30C45%RH 0 and 600 ppm and 15C85%RH 0 and 600 ppm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0" t="39494" r="3618" b="19167"/>
            <a:stretch>
              <a:fillRect/>
            </a:stretch>
          </p:blipFill>
          <p:spPr bwMode="auto">
            <a:xfrm>
              <a:off x="2745" y="2347"/>
              <a:ext cx="2346" cy="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0" name="Text Box 6"/>
          <p:cNvSpPr txBox="1">
            <a:spLocks noChangeArrowheads="1"/>
          </p:cNvSpPr>
          <p:nvPr/>
        </p:nvSpPr>
        <p:spPr bwMode="auto">
          <a:xfrm>
            <a:off x="304800" y="2133600"/>
            <a:ext cx="275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(86 F/ 45% RH)</a:t>
            </a:r>
          </a:p>
        </p:txBody>
      </p:sp>
      <p:pic>
        <p:nvPicPr>
          <p:cNvPr id="68611" name="Picture 7" descr="Minnesota 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5" b="50545"/>
          <a:stretch>
            <a:fillRect/>
          </a:stretch>
        </p:blipFill>
        <p:spPr bwMode="auto">
          <a:xfrm>
            <a:off x="8220075" y="6223000"/>
            <a:ext cx="9239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8"/>
          <p:cNvSpPr txBox="1">
            <a:spLocks noChangeArrowheads="1"/>
          </p:cNvSpPr>
          <p:nvPr/>
        </p:nvSpPr>
        <p:spPr bwMode="auto">
          <a:xfrm>
            <a:off x="228600" y="304800"/>
            <a:ext cx="2532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Marigold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533400" y="5334000"/>
            <a:ext cx="245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(59 F/ 85% RH)</a:t>
            </a:r>
          </a:p>
        </p:txBody>
      </p:sp>
      <p:sp>
        <p:nvSpPr>
          <p:cNvPr id="68614" name="Text Box 10"/>
          <p:cNvSpPr txBox="1">
            <a:spLocks noChangeArrowheads="1"/>
          </p:cNvSpPr>
          <p:nvPr/>
        </p:nvSpPr>
        <p:spPr bwMode="auto">
          <a:xfrm>
            <a:off x="4114800" y="0"/>
            <a:ext cx="13795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0 ppm</a:t>
            </a:r>
          </a:p>
        </p:txBody>
      </p:sp>
      <p:sp>
        <p:nvSpPr>
          <p:cNvPr id="68615" name="Text Box 11"/>
          <p:cNvSpPr txBox="1">
            <a:spLocks noChangeArrowheads="1"/>
          </p:cNvSpPr>
          <p:nvPr/>
        </p:nvSpPr>
        <p:spPr bwMode="auto">
          <a:xfrm>
            <a:off x="6019800" y="0"/>
            <a:ext cx="183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600 ppm</a:t>
            </a:r>
          </a:p>
        </p:txBody>
      </p: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609600" y="1447800"/>
            <a:ext cx="222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Fast-drying</a:t>
            </a: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762000" y="4800600"/>
            <a:ext cx="204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Slow-drying</a:t>
            </a:r>
          </a:p>
        </p:txBody>
      </p:sp>
    </p:spTree>
    <p:extLst>
      <p:ext uri="{BB962C8B-B14F-4D97-AF65-F5344CB8AC3E}">
        <p14:creationId xmlns:p14="http://schemas.microsoft.com/office/powerpoint/2010/main" val="1227439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28097"/>
          </a:xfrm>
        </p:spPr>
        <p:txBody>
          <a:bodyPr/>
          <a:lstStyle/>
          <a:p>
            <a:pPr algn="ctr"/>
            <a:r>
              <a:rPr lang="en-US" dirty="0"/>
              <a:t>Rewetting increases effect!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942227"/>
              </p:ext>
            </p:extLst>
          </p:nvPr>
        </p:nvGraphicFramePr>
        <p:xfrm>
          <a:off x="628650" y="1319349"/>
          <a:ext cx="7886700" cy="4857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7044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 descr="Transfer 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2014538" y="685800"/>
            <a:ext cx="1657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Untreated</a:t>
            </a:r>
          </a:p>
        </p:txBody>
      </p:sp>
      <p:sp>
        <p:nvSpPr>
          <p:cNvPr id="100355" name="Text Box 6"/>
          <p:cNvSpPr txBox="1">
            <a:spLocks noChangeArrowheads="1"/>
          </p:cNvSpPr>
          <p:nvPr/>
        </p:nvSpPr>
        <p:spPr bwMode="auto">
          <a:xfrm>
            <a:off x="5943600" y="685800"/>
            <a:ext cx="174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B9 + Florel</a:t>
            </a:r>
          </a:p>
        </p:txBody>
      </p:sp>
    </p:spTree>
    <p:extLst>
      <p:ext uri="{BB962C8B-B14F-4D97-AF65-F5344CB8AC3E}">
        <p14:creationId xmlns:p14="http://schemas.microsoft.com/office/powerpoint/2010/main" val="489999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3" y="1793629"/>
            <a:ext cx="3666392" cy="4888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4" y="3179297"/>
            <a:ext cx="4670474" cy="350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9828" y="211015"/>
            <a:ext cx="853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Configure can be added to the production schedule to reduce labor and/or crop timing.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813" y="1350498"/>
            <a:ext cx="366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No </a:t>
            </a:r>
            <a:r>
              <a:rPr lang="en-US" sz="1800" dirty="0" err="1">
                <a:solidFill>
                  <a:schemeClr val="bg1"/>
                </a:solidFill>
              </a:rPr>
              <a:t>Florel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mr-IN" sz="1800" dirty="0">
                <a:solidFill>
                  <a:schemeClr val="bg1"/>
                </a:solidFill>
              </a:rPr>
              <a:t>–</a:t>
            </a:r>
            <a:r>
              <a:rPr lang="en-US" sz="1800" dirty="0">
                <a:solidFill>
                  <a:schemeClr val="bg1"/>
                </a:solidFill>
              </a:rPr>
              <a:t> Configure x 2 (200 ppm)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8444" y="1626828"/>
            <a:ext cx="4670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Previous:  </a:t>
            </a:r>
            <a:r>
              <a:rPr lang="en-US" sz="2400" dirty="0" err="1">
                <a:solidFill>
                  <a:schemeClr val="bg1"/>
                </a:solidFill>
              </a:rPr>
              <a:t>Florel</a:t>
            </a:r>
            <a:r>
              <a:rPr lang="en-US" sz="2400" dirty="0">
                <a:solidFill>
                  <a:schemeClr val="bg1"/>
                </a:solidFill>
              </a:rPr>
              <a:t> x 2 (500 ppm)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Now:  </a:t>
            </a:r>
            <a:r>
              <a:rPr lang="en-US" sz="2400" dirty="0" err="1">
                <a:solidFill>
                  <a:schemeClr val="bg1"/>
                </a:solidFill>
              </a:rPr>
              <a:t>Florel</a:t>
            </a:r>
            <a:r>
              <a:rPr lang="en-US" sz="2400" dirty="0">
                <a:solidFill>
                  <a:schemeClr val="bg1"/>
                </a:solidFill>
              </a:rPr>
              <a:t> (500 ppm) then Configure (200 ppm) = 2-3 week reduction in crop timing</a:t>
            </a:r>
          </a:p>
        </p:txBody>
      </p:sp>
    </p:spTree>
    <p:extLst>
      <p:ext uri="{BB962C8B-B14F-4D97-AF65-F5344CB8AC3E}">
        <p14:creationId xmlns:p14="http://schemas.microsoft.com/office/powerpoint/2010/main" val="2255907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74E31-F1E0-D646-B348-BF7C01A1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06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5836C3-D637-1D41-87F2-07CEA83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668"/>
            <a:ext cx="7886700" cy="5631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Effect of branching PGRs alone, or in combination on </a:t>
            </a:r>
            <a:r>
              <a:rPr lang="en-US" sz="4000" i="1" dirty="0"/>
              <a:t>Ficus pumila </a:t>
            </a:r>
            <a:r>
              <a:rPr lang="en-US" sz="4000" dirty="0"/>
              <a:t>branching.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22B0233-DA27-454E-9A9A-C88AFC8030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9382" y="1506070"/>
          <a:ext cx="8589818" cy="5234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59941FFD-77D2-DB46-9C6F-4105ED1950A8}"/>
              </a:ext>
            </a:extLst>
          </p:cNvPr>
          <p:cNvSpPr/>
          <p:nvPr/>
        </p:nvSpPr>
        <p:spPr>
          <a:xfrm>
            <a:off x="6982692" y="1233055"/>
            <a:ext cx="1856508" cy="53478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4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P9260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38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04800" y="2286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Late Bonzi Drenches - Apply 15 oz per 10</a:t>
            </a: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”</a:t>
            </a:r>
            <a:r>
              <a:rPr lang="en-US" altLang="ja-JP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pot</a:t>
            </a:r>
            <a:endParaRPr lang="en-US" altLang="en-US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graphicFrame>
        <p:nvGraphicFramePr>
          <p:cNvPr id="105475" name="Group 3"/>
          <p:cNvGraphicFramePr>
            <a:graphicFrameLocks noGrp="1"/>
          </p:cNvGraphicFramePr>
          <p:nvPr/>
        </p:nvGraphicFramePr>
        <p:xfrm>
          <a:off x="304800" y="1219200"/>
          <a:ext cx="8610600" cy="5254630"/>
        </p:xfrm>
        <a:graphic>
          <a:graphicData uri="http://schemas.openxmlformats.org/drawingml/2006/table">
            <a:tbl>
              <a:tblPr/>
              <a:tblGrid>
                <a:gridCol w="430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Crop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Bonzi Drench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Seed Impatiens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½ - 1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Double impatiens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1-2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New Guinea impatiens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¼ 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Vegetative Petunias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2 - 4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Geraniums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½ - 1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Many new vegetatives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1 - 2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Many generic 4” potted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½ - 1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Purple Wave Petunia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4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Coleus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¼ - ½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64020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7271-24DC-284A-C440-A929E38F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Take Home Messages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2537-A108-4B0A-2B07-A291563D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Limit day temperatures increasing to temperatures more than 85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F.</a:t>
            </a:r>
          </a:p>
          <a:p>
            <a:r>
              <a:rPr lang="en-US" dirty="0">
                <a:solidFill>
                  <a:schemeClr val="bg1"/>
                </a:solidFill>
              </a:rPr>
              <a:t>At the end of the night, let temperatures decrease 10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F (except on cold sensitive species).  Plants should be cold at dawn and for the first 2-3 hours of the day.</a:t>
            </a:r>
          </a:p>
          <a:p>
            <a:r>
              <a:rPr lang="en-US" dirty="0">
                <a:solidFill>
                  <a:schemeClr val="bg1"/>
                </a:solidFill>
              </a:rPr>
              <a:t>Apply PGRs and systemic pesticides and fungicides in the morning if possible.</a:t>
            </a:r>
          </a:p>
          <a:p>
            <a:r>
              <a:rPr lang="en-US" dirty="0">
                <a:solidFill>
                  <a:schemeClr val="bg1"/>
                </a:solidFill>
              </a:rPr>
              <a:t>Consider applying the following tank mixes/PGRs:  B-9 + Configure, B-9 + </a:t>
            </a:r>
            <a:r>
              <a:rPr lang="en-US" dirty="0" err="1">
                <a:solidFill>
                  <a:schemeClr val="bg1"/>
                </a:solidFill>
              </a:rPr>
              <a:t>Florel</a:t>
            </a:r>
            <a:r>
              <a:rPr lang="en-US" dirty="0">
                <a:solidFill>
                  <a:schemeClr val="bg1"/>
                </a:solidFill>
              </a:rPr>
              <a:t>, Configure.</a:t>
            </a:r>
          </a:p>
        </p:txBody>
      </p:sp>
    </p:spTree>
    <p:extLst>
      <p:ext uri="{BB962C8B-B14F-4D97-AF65-F5344CB8AC3E}">
        <p14:creationId xmlns:p14="http://schemas.microsoft.com/office/powerpoint/2010/main" val="378812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4E88-7723-CB25-64FA-C9EAD077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Take Home Message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A622-9CCB-1F73-F840-5AE08836C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Deep planting increases the possibility of freshly planted liners/plugs getting Rhizoctonia or Fusarium.</a:t>
            </a:r>
          </a:p>
          <a:p>
            <a:r>
              <a:rPr lang="en-US" dirty="0">
                <a:solidFill>
                  <a:schemeClr val="bg1"/>
                </a:solidFill>
              </a:rPr>
              <a:t>If plants are banged around after planting and on their way to be laid down, reset plants while setting down.</a:t>
            </a:r>
          </a:p>
          <a:p>
            <a:r>
              <a:rPr lang="en-US" dirty="0">
                <a:solidFill>
                  <a:schemeClr val="bg1"/>
                </a:solidFill>
              </a:rPr>
              <a:t>If deep planting is a regular problem, definitely to a plug/liner drench (see later).</a:t>
            </a:r>
          </a:p>
          <a:p>
            <a:r>
              <a:rPr lang="en-US" dirty="0">
                <a:solidFill>
                  <a:schemeClr val="bg1"/>
                </a:solidFill>
              </a:rPr>
              <a:t>Do a liner drench of Subdue + Medallion prior to planting</a:t>
            </a:r>
          </a:p>
        </p:txBody>
      </p:sp>
    </p:spTree>
    <p:extLst>
      <p:ext uri="{BB962C8B-B14F-4D97-AF65-F5344CB8AC3E}">
        <p14:creationId xmlns:p14="http://schemas.microsoft.com/office/powerpoint/2010/main" val="2691007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0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nutrient availability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5949" y="898236"/>
            <a:ext cx="3517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Geraniums and New Guinea impatiens should be grown in media with a pH of 6.2-6.6 because at lower pH levels they take up too much iron and manganese.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 contrast, grow calibrachoa and petunias at pH levels between 5.7 and 6.2 because these crops are poor at taking up iron.</a:t>
            </a:r>
          </a:p>
        </p:txBody>
      </p:sp>
    </p:spTree>
    <p:extLst>
      <p:ext uri="{BB962C8B-B14F-4D97-AF65-F5344CB8AC3E}">
        <p14:creationId xmlns:p14="http://schemas.microsoft.com/office/powerpoint/2010/main" val="659476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pH Sensitive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 pH Sensitive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Geraniums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New Guinea impatiens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African marigolds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Dianthus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Pansies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Pentas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 pH Sensitive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Petunias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Scaveola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Osteospermum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02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Modifying pH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525963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Decreasing pH</a:t>
            </a:r>
          </a:p>
          <a:p>
            <a:pPr lvl="1"/>
            <a:r>
              <a:rPr lang="en-US" altLang="en-US" sz="2800" dirty="0">
                <a:solidFill>
                  <a:schemeClr val="bg1"/>
                </a:solidFill>
              </a:rPr>
              <a:t>One time applications – 2 </a:t>
            </a:r>
            <a:r>
              <a:rPr lang="en-US" altLang="en-US" sz="2800" dirty="0" err="1">
                <a:solidFill>
                  <a:schemeClr val="bg1"/>
                </a:solidFill>
              </a:rPr>
              <a:t>oz</a:t>
            </a:r>
            <a:r>
              <a:rPr lang="en-US" altLang="en-US" sz="2800" dirty="0">
                <a:solidFill>
                  <a:schemeClr val="bg1"/>
                </a:solidFill>
              </a:rPr>
              <a:t> sulfuric acid/100 gallons of water.  Decreases pH approx. 0.5 pH units.</a:t>
            </a:r>
          </a:p>
          <a:p>
            <a:pPr lvl="1"/>
            <a:r>
              <a:rPr lang="en-US" altLang="en-US" sz="2800" dirty="0">
                <a:solidFill>
                  <a:schemeClr val="bg1"/>
                </a:solidFill>
              </a:rPr>
              <a:t>Apply acidic fertilizers – 20-0-20, 20-10-20, 20-20-20 ,21-7-7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525963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Increasing pH</a:t>
            </a:r>
          </a:p>
          <a:p>
            <a:pPr lvl="1"/>
            <a:r>
              <a:rPr lang="en-US" altLang="en-US" sz="2800" dirty="0">
                <a:solidFill>
                  <a:schemeClr val="bg1"/>
                </a:solidFill>
              </a:rPr>
              <a:t>Applying liquid lime (Cleary</a:t>
            </a:r>
            <a:r>
              <a:rPr lang="ja-JP" altLang="en-US" sz="2800" dirty="0">
                <a:solidFill>
                  <a:schemeClr val="bg1"/>
                </a:solidFill>
              </a:rPr>
              <a:t>’</a:t>
            </a:r>
            <a:r>
              <a:rPr lang="en-US" altLang="ja-JP" sz="2800" dirty="0">
                <a:solidFill>
                  <a:schemeClr val="bg1"/>
                </a:solidFill>
              </a:rPr>
              <a:t>s Liquid Lime)</a:t>
            </a:r>
          </a:p>
          <a:p>
            <a:pPr lvl="1"/>
            <a:r>
              <a:rPr lang="en-US" altLang="en-US" sz="2800" dirty="0">
                <a:solidFill>
                  <a:schemeClr val="bg1"/>
                </a:solidFill>
              </a:rPr>
              <a:t>Drenching with potassium bicarbonate (1 </a:t>
            </a:r>
            <a:r>
              <a:rPr lang="en-US" altLang="en-US" sz="2800" dirty="0" err="1">
                <a:solidFill>
                  <a:schemeClr val="bg1"/>
                </a:solidFill>
              </a:rPr>
              <a:t>lb</a:t>
            </a:r>
            <a:r>
              <a:rPr lang="en-US" altLang="en-US" sz="2800" dirty="0">
                <a:solidFill>
                  <a:schemeClr val="bg1"/>
                </a:solidFill>
              </a:rPr>
              <a:t>/100 gallons); warm water.</a:t>
            </a:r>
          </a:p>
          <a:p>
            <a:pPr lvl="1"/>
            <a:r>
              <a:rPr lang="en-US" altLang="en-US" sz="2800" dirty="0">
                <a:solidFill>
                  <a:schemeClr val="bg1"/>
                </a:solidFill>
              </a:rPr>
              <a:t>Apply basic fertilizers – 15-0-15.</a:t>
            </a:r>
          </a:p>
        </p:txBody>
      </p:sp>
    </p:spTree>
    <p:extLst>
      <p:ext uri="{BB962C8B-B14F-4D97-AF65-F5344CB8AC3E}">
        <p14:creationId xmlns:p14="http://schemas.microsoft.com/office/powerpoint/2010/main" val="1476679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4384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If you have high alkalinity, adjust alkalinity down by adding acid to your water prior to adding fertilizer.</a:t>
            </a:r>
            <a:br>
              <a:rPr lang="en-US" altLang="en-US" sz="4000" dirty="0">
                <a:solidFill>
                  <a:schemeClr val="bg1"/>
                </a:solidFill>
              </a:rPr>
            </a:b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350 </a:t>
            </a:r>
            <a:r>
              <a:rPr lang="en-US" altLang="en-US" sz="4000" dirty="0" err="1">
                <a:solidFill>
                  <a:schemeClr val="bg1"/>
                </a:solidFill>
              </a:rPr>
              <a:t>meq</a:t>
            </a:r>
            <a:r>
              <a:rPr lang="en-US" altLang="en-US" sz="4000" dirty="0">
                <a:solidFill>
                  <a:schemeClr val="bg1"/>
                </a:solidFill>
              </a:rPr>
              <a:t> CaCO</a:t>
            </a:r>
            <a:r>
              <a:rPr lang="en-US" altLang="en-US" sz="4000" baseline="-25000" dirty="0">
                <a:solidFill>
                  <a:schemeClr val="bg1"/>
                </a:solidFill>
              </a:rPr>
              <a:t>3</a:t>
            </a:r>
            <a:r>
              <a:rPr lang="en-US" altLang="en-US" sz="4000" dirty="0">
                <a:solidFill>
                  <a:schemeClr val="bg1"/>
                </a:solidFill>
              </a:rPr>
              <a:t> (actual) – 120 </a:t>
            </a:r>
            <a:r>
              <a:rPr lang="en-US" altLang="en-US" sz="4000" dirty="0" err="1">
                <a:solidFill>
                  <a:schemeClr val="bg1"/>
                </a:solidFill>
              </a:rPr>
              <a:t>meq</a:t>
            </a:r>
            <a:r>
              <a:rPr lang="en-US" altLang="en-US" sz="4000" dirty="0">
                <a:solidFill>
                  <a:schemeClr val="bg1"/>
                </a:solidFill>
              </a:rPr>
              <a:t> CaCO</a:t>
            </a:r>
            <a:r>
              <a:rPr lang="en-US" altLang="en-US" sz="4000" baseline="-25000" dirty="0">
                <a:solidFill>
                  <a:schemeClr val="bg1"/>
                </a:solidFill>
              </a:rPr>
              <a:t>3</a:t>
            </a:r>
            <a:r>
              <a:rPr lang="en-US" altLang="en-US" sz="4000" dirty="0">
                <a:solidFill>
                  <a:schemeClr val="bg1"/>
                </a:solidFill>
              </a:rPr>
              <a:t> (desired) = 230 </a:t>
            </a:r>
            <a:r>
              <a:rPr lang="en-US" altLang="en-US" sz="4000" dirty="0" err="1">
                <a:solidFill>
                  <a:schemeClr val="bg1"/>
                </a:solidFill>
              </a:rPr>
              <a:t>meq</a:t>
            </a:r>
            <a:r>
              <a:rPr lang="en-US" altLang="en-US" sz="4000" dirty="0">
                <a:solidFill>
                  <a:schemeClr val="bg1"/>
                </a:solidFill>
              </a:rPr>
              <a:t> CaCO</a:t>
            </a:r>
            <a:r>
              <a:rPr lang="en-US" altLang="en-US" sz="4000" baseline="-25000" dirty="0">
                <a:solidFill>
                  <a:schemeClr val="bg1"/>
                </a:solidFill>
              </a:rPr>
              <a:t>3</a:t>
            </a:r>
            <a:r>
              <a:rPr lang="en-US" altLang="en-US" sz="4000" dirty="0">
                <a:solidFill>
                  <a:schemeClr val="bg1"/>
                </a:solidFill>
              </a:rPr>
              <a:t> (which needs to be neutralized).</a:t>
            </a:r>
            <a:br>
              <a:rPr lang="en-US" altLang="en-US" sz="4000" dirty="0">
                <a:solidFill>
                  <a:schemeClr val="bg1"/>
                </a:solidFill>
              </a:rPr>
            </a:b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Use sulfuric acid.</a:t>
            </a:r>
          </a:p>
        </p:txBody>
      </p:sp>
    </p:spTree>
    <p:extLst>
      <p:ext uri="{BB962C8B-B14F-4D97-AF65-F5344CB8AC3E}">
        <p14:creationId xmlns:p14="http://schemas.microsoft.com/office/powerpoint/2010/main" val="59519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BA31-2CD3-9916-0251-DA9F3B65F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 and Slow release ..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62EAE-0650-00E4-8C48-AD187FA45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max rate of slow release you should use in a greenhouse is 3 </a:t>
            </a:r>
            <a:r>
              <a:rPr lang="en-US" dirty="0" err="1">
                <a:solidFill>
                  <a:schemeClr val="bg1"/>
                </a:solidFill>
              </a:rPr>
              <a:t>lbs</a:t>
            </a:r>
            <a:r>
              <a:rPr lang="en-US" dirty="0">
                <a:solidFill>
                  <a:schemeClr val="bg1"/>
                </a:solidFill>
              </a:rPr>
              <a:t>/cubic yard.</a:t>
            </a:r>
          </a:p>
          <a:p>
            <a:r>
              <a:rPr lang="en-US" dirty="0">
                <a:solidFill>
                  <a:schemeClr val="bg1"/>
                </a:solidFill>
              </a:rPr>
              <a:t>Slow release releases most nutrients in the first month and more quickly when temperatures are hot and pots are wet. . . . . Consider liquid feed indoors.</a:t>
            </a:r>
          </a:p>
          <a:p>
            <a:r>
              <a:rPr lang="en-US" dirty="0">
                <a:solidFill>
                  <a:schemeClr val="bg1"/>
                </a:solidFill>
              </a:rPr>
              <a:t>Check your EC. . . .no more than 3.0 with a 2:1 test!  If it is high, leach .. .  Even though the plant may look hungry!</a:t>
            </a:r>
          </a:p>
          <a:p>
            <a:r>
              <a:rPr lang="en-US" dirty="0">
                <a:solidFill>
                  <a:schemeClr val="bg1"/>
                </a:solidFill>
              </a:rPr>
              <a:t>If you have EC burned roots, leach and drench with fungicide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478282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3F1D-89F4-E00B-FDEE-50D8EA7A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Special note on vinca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C17A9-0B30-8723-30BC-EA41A9979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95256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Fertilizing vinca after transplanting reduces rooting.</a:t>
            </a:r>
          </a:p>
          <a:p>
            <a:r>
              <a:rPr lang="en-US" dirty="0">
                <a:solidFill>
                  <a:schemeClr val="bg1"/>
                </a:solidFill>
              </a:rPr>
              <a:t>When transplanting vinca plus.. . . Plant into media that includes NO controlled release fertilizer (CRF).</a:t>
            </a:r>
          </a:p>
          <a:p>
            <a:r>
              <a:rPr lang="en-US" dirty="0">
                <a:solidFill>
                  <a:schemeClr val="bg1"/>
                </a:solidFill>
              </a:rPr>
              <a:t>Also, do not feed for the first couple weeks.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B9EBC-60F7-DA7F-DA2C-4C81EE910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73" y="3547753"/>
            <a:ext cx="3063874" cy="30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02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82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EEA36-CC38-59B3-6FB1-D95BFFD1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Excessive growth retardant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18708-DDDE-E797-5922-149A6EDDA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Most common way to overcome this is to apply: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5-10 ppm </a:t>
            </a:r>
            <a:r>
              <a:rPr lang="en-US" dirty="0" err="1">
                <a:solidFill>
                  <a:schemeClr val="bg1"/>
                </a:solidFill>
              </a:rPr>
              <a:t>ProGib</a:t>
            </a:r>
            <a:r>
              <a:rPr lang="en-US" dirty="0">
                <a:solidFill>
                  <a:schemeClr val="bg1"/>
                </a:solidFill>
              </a:rPr>
              <a:t>, or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Facsination</a:t>
            </a:r>
            <a:r>
              <a:rPr lang="en-US" dirty="0">
                <a:solidFill>
                  <a:schemeClr val="bg1"/>
                </a:solidFill>
              </a:rPr>
              <a:t>, or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Drenches are more effective than sprays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Fresco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3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42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31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IMG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588792"/>
      </p:ext>
    </p:extLst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83D41-8C35-496F-4FC7-D98848A1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Take Home Message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701E8-C2C5-CDC9-26A8-347C34A49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Check gas/propane heaters for improper burning sometime around October.  Either hire a heating repair person to measure heater efficiency in burning or use a CO detector to see if CO levels are high.  CO is given off simultaneously with ethylene.</a:t>
            </a:r>
          </a:p>
          <a:p>
            <a:r>
              <a:rPr lang="en-US" dirty="0">
                <a:solidFill>
                  <a:schemeClr val="bg1"/>
                </a:solidFill>
              </a:rPr>
              <a:t>If you have ethylene in a greenhouse, vent periodically.</a:t>
            </a:r>
          </a:p>
          <a:p>
            <a:r>
              <a:rPr lang="en-US" dirty="0">
                <a:solidFill>
                  <a:schemeClr val="bg1"/>
                </a:solidFill>
              </a:rPr>
              <a:t>There is some evidence that an </a:t>
            </a:r>
            <a:r>
              <a:rPr lang="en-US" dirty="0" err="1">
                <a:solidFill>
                  <a:schemeClr val="bg1"/>
                </a:solidFill>
              </a:rPr>
              <a:t>Alesco</a:t>
            </a:r>
            <a:r>
              <a:rPr lang="en-US" dirty="0">
                <a:solidFill>
                  <a:schemeClr val="bg1"/>
                </a:solidFill>
              </a:rPr>
              <a:t> application can reduce excessive ethylene effects.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15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365126"/>
            <a:ext cx="450455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Problems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90" y="2054133"/>
            <a:ext cx="4757352" cy="41228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Deep planting</a:t>
            </a:r>
          </a:p>
          <a:p>
            <a:r>
              <a:rPr lang="en-US" dirty="0">
                <a:solidFill>
                  <a:schemeClr val="bg1"/>
                </a:solidFill>
              </a:rPr>
              <a:t>The right temperature</a:t>
            </a:r>
          </a:p>
          <a:p>
            <a:r>
              <a:rPr lang="en-US" dirty="0">
                <a:solidFill>
                  <a:schemeClr val="bg1"/>
                </a:solidFill>
              </a:rPr>
              <a:t>Premature of late flowering</a:t>
            </a:r>
          </a:p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deficiency</a:t>
            </a:r>
          </a:p>
          <a:p>
            <a:r>
              <a:rPr lang="en-US" dirty="0">
                <a:solidFill>
                  <a:schemeClr val="bg1"/>
                </a:solidFill>
              </a:rPr>
              <a:t>Stretching and late pruning</a:t>
            </a:r>
          </a:p>
          <a:p>
            <a:r>
              <a:rPr lang="en-US" dirty="0">
                <a:solidFill>
                  <a:schemeClr val="bg1"/>
                </a:solidFill>
              </a:rPr>
              <a:t>pH and EC</a:t>
            </a:r>
          </a:p>
          <a:p>
            <a:r>
              <a:rPr lang="en-US" dirty="0">
                <a:solidFill>
                  <a:schemeClr val="bg1"/>
                </a:solidFill>
              </a:rPr>
              <a:t>PGR mistakes</a:t>
            </a:r>
          </a:p>
          <a:p>
            <a:r>
              <a:rPr lang="en-US" dirty="0">
                <a:solidFill>
                  <a:schemeClr val="bg1"/>
                </a:solidFill>
              </a:rPr>
              <a:t>Bad heaters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Pests and Diseases</a:t>
            </a:r>
          </a:p>
          <a:p>
            <a:r>
              <a:rPr lang="en-US" dirty="0">
                <a:solidFill>
                  <a:schemeClr val="bg1"/>
                </a:solidFill>
              </a:rPr>
              <a:t>What’s new?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73" y="2759784"/>
            <a:ext cx="3615371" cy="271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7557-BF1B-E941-1D9D-E1A1BFB2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27" y="365126"/>
            <a:ext cx="1619265" cy="1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84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ChangeArrowheads="1"/>
          </p:cNvSpPr>
          <p:nvPr/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i="1" dirty="0">
                <a:solidFill>
                  <a:schemeClr val="bg1"/>
                </a:solidFill>
                <a:latin typeface="Times New Roman" charset="0"/>
              </a:rPr>
              <a:t>Pythium</a:t>
            </a:r>
            <a:r>
              <a:rPr lang="en-US" altLang="en-US" sz="4400" dirty="0">
                <a:solidFill>
                  <a:schemeClr val="bg1"/>
                </a:solidFill>
                <a:latin typeface="Times New Roman" charset="0"/>
              </a:rPr>
              <a:t> and </a:t>
            </a:r>
            <a:r>
              <a:rPr lang="en-US" altLang="en-US" sz="4400" i="1" dirty="0" err="1">
                <a:solidFill>
                  <a:schemeClr val="bg1"/>
                </a:solidFill>
                <a:latin typeface="Times New Roman" charset="0"/>
              </a:rPr>
              <a:t>Phytophthora</a:t>
            </a:r>
            <a:endParaRPr lang="en-US" altLang="en-US" sz="4400" i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84322" name="Rectangle 3"/>
          <p:cNvSpPr>
            <a:spLocks noChangeArrowheads="1"/>
          </p:cNvSpPr>
          <p:nvPr/>
        </p:nvSpPr>
        <p:spPr bwMode="auto">
          <a:xfrm>
            <a:off x="228600" y="1752600"/>
            <a:ext cx="4953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Easily spread through irrigation water and dust.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Attack from root tips.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Sudden wilting can occur.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More prevalent under cool conditions.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Outer cortex will separate from the root core.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Roots are discolored.</a:t>
            </a:r>
          </a:p>
        </p:txBody>
      </p:sp>
      <p:sp>
        <p:nvSpPr>
          <p:cNvPr id="184323" name="AutoShape 4"/>
          <p:cNvSpPr>
            <a:spLocks noChangeArrowheads="1"/>
          </p:cNvSpPr>
          <p:nvPr/>
        </p:nvSpPr>
        <p:spPr bwMode="auto">
          <a:xfrm>
            <a:off x="6019800" y="4495800"/>
            <a:ext cx="2057400" cy="1600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84324" name="AutoShape 5"/>
          <p:cNvSpPr>
            <a:spLocks noChangeArrowheads="1"/>
          </p:cNvSpPr>
          <p:nvPr/>
        </p:nvSpPr>
        <p:spPr bwMode="auto">
          <a:xfrm>
            <a:off x="6781800" y="2362200"/>
            <a:ext cx="152400" cy="32766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8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84325" name="AutoShape 6"/>
          <p:cNvSpPr>
            <a:spLocks noChangeArrowheads="1"/>
          </p:cNvSpPr>
          <p:nvPr/>
        </p:nvSpPr>
        <p:spPr bwMode="auto">
          <a:xfrm>
            <a:off x="6781800" y="5257800"/>
            <a:ext cx="152400" cy="4572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326" name="Line 7"/>
          <p:cNvSpPr>
            <a:spLocks noChangeShapeType="1"/>
          </p:cNvSpPr>
          <p:nvPr/>
        </p:nvSpPr>
        <p:spPr bwMode="auto">
          <a:xfrm flipH="1">
            <a:off x="7010400" y="3581400"/>
            <a:ext cx="1066800" cy="1905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7" name="Text Box 8"/>
          <p:cNvSpPr txBox="1">
            <a:spLocks noChangeArrowheads="1"/>
          </p:cNvSpPr>
          <p:nvPr/>
        </p:nvSpPr>
        <p:spPr bwMode="auto">
          <a:xfrm>
            <a:off x="7391400" y="1695717"/>
            <a:ext cx="152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Times New Roman" charset="0"/>
              </a:rPr>
              <a:t>Attach occurs below media surface.</a:t>
            </a:r>
          </a:p>
        </p:txBody>
      </p:sp>
      <p:sp>
        <p:nvSpPr>
          <p:cNvPr id="184328" name="Line 9"/>
          <p:cNvSpPr>
            <a:spLocks noChangeShapeType="1"/>
          </p:cNvSpPr>
          <p:nvPr/>
        </p:nvSpPr>
        <p:spPr bwMode="auto">
          <a:xfrm flipH="1">
            <a:off x="6400800" y="5562600"/>
            <a:ext cx="381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9" name="Line 10"/>
          <p:cNvSpPr>
            <a:spLocks noChangeShapeType="1"/>
          </p:cNvSpPr>
          <p:nvPr/>
        </p:nvSpPr>
        <p:spPr bwMode="auto">
          <a:xfrm>
            <a:off x="6934200" y="5715000"/>
            <a:ext cx="533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0" name="Oval 11"/>
          <p:cNvSpPr>
            <a:spLocks noChangeArrowheads="1"/>
          </p:cNvSpPr>
          <p:nvPr/>
        </p:nvSpPr>
        <p:spPr bwMode="auto">
          <a:xfrm>
            <a:off x="5410200" y="3048000"/>
            <a:ext cx="1371600" cy="533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84331" name="Line 12"/>
          <p:cNvSpPr>
            <a:spLocks noChangeShapeType="1"/>
          </p:cNvSpPr>
          <p:nvPr/>
        </p:nvSpPr>
        <p:spPr bwMode="auto">
          <a:xfrm flipV="1">
            <a:off x="7239000" y="5486400"/>
            <a:ext cx="152400" cy="304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2" name="Line 13"/>
          <p:cNvSpPr>
            <a:spLocks noChangeShapeType="1"/>
          </p:cNvSpPr>
          <p:nvPr/>
        </p:nvSpPr>
        <p:spPr bwMode="auto">
          <a:xfrm flipH="1" flipV="1">
            <a:off x="6248400" y="5562600"/>
            <a:ext cx="22860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5791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 descr="poinPYT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54000"/>
            <a:ext cx="837565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38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ChangeArrowheads="1"/>
          </p:cNvSpPr>
          <p:nvPr/>
        </p:nvSpPr>
        <p:spPr bwMode="auto">
          <a:xfrm>
            <a:off x="1295400" y="4572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i="1" dirty="0" err="1">
                <a:solidFill>
                  <a:schemeClr val="bg1"/>
                </a:solidFill>
                <a:latin typeface="Times New Roman" charset="0"/>
              </a:rPr>
              <a:t>Rhizoctonia</a:t>
            </a:r>
            <a:endParaRPr lang="en-US" altLang="en-US" sz="4400" i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78178" name="Rectangle 3"/>
          <p:cNvSpPr>
            <a:spLocks noChangeArrowheads="1"/>
          </p:cNvSpPr>
          <p:nvPr/>
        </p:nvSpPr>
        <p:spPr bwMode="auto">
          <a:xfrm>
            <a:off x="152400" y="1600200"/>
            <a:ext cx="5943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Attacks at the root/media interface. The fungus often grows on the media surface.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Can cause stem cankers (dry appearance) when humidity is high.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Encouraged by warm temperatures.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w"/>
            </a:pPr>
            <a:r>
              <a:rPr lang="en-US" altLang="en-US" sz="3200" dirty="0">
                <a:solidFill>
                  <a:schemeClr val="bg1"/>
                </a:solidFill>
                <a:latin typeface="Times New Roman" charset="0"/>
              </a:rPr>
              <a:t>Plants can suddenly wilt.</a:t>
            </a:r>
          </a:p>
        </p:txBody>
      </p:sp>
      <p:sp>
        <p:nvSpPr>
          <p:cNvPr id="178179" name="AutoShape 4"/>
          <p:cNvSpPr>
            <a:spLocks noChangeArrowheads="1"/>
          </p:cNvSpPr>
          <p:nvPr/>
        </p:nvSpPr>
        <p:spPr bwMode="auto">
          <a:xfrm>
            <a:off x="6019800" y="4495800"/>
            <a:ext cx="2057400" cy="1600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78180" name="AutoShape 5"/>
          <p:cNvSpPr>
            <a:spLocks noChangeArrowheads="1"/>
          </p:cNvSpPr>
          <p:nvPr/>
        </p:nvSpPr>
        <p:spPr bwMode="auto">
          <a:xfrm>
            <a:off x="6781800" y="2362200"/>
            <a:ext cx="152400" cy="32766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8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78181" name="AutoShape 6"/>
          <p:cNvSpPr>
            <a:spLocks noChangeArrowheads="1"/>
          </p:cNvSpPr>
          <p:nvPr/>
        </p:nvSpPr>
        <p:spPr bwMode="auto">
          <a:xfrm>
            <a:off x="6781800" y="4648200"/>
            <a:ext cx="152400" cy="4572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8182" name="Line 7"/>
          <p:cNvSpPr>
            <a:spLocks noChangeShapeType="1"/>
          </p:cNvSpPr>
          <p:nvPr/>
        </p:nvSpPr>
        <p:spPr bwMode="auto">
          <a:xfrm flipH="1">
            <a:off x="7086600" y="3246060"/>
            <a:ext cx="990600" cy="147834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3" name="Text Box 8"/>
          <p:cNvSpPr txBox="1">
            <a:spLocks noChangeArrowheads="1"/>
          </p:cNvSpPr>
          <p:nvPr/>
        </p:nvSpPr>
        <p:spPr bwMode="auto">
          <a:xfrm>
            <a:off x="7391400" y="1676400"/>
            <a:ext cx="152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Times New Roman" charset="0"/>
              </a:rPr>
              <a:t>Attach occurs at media surface.</a:t>
            </a:r>
          </a:p>
        </p:txBody>
      </p:sp>
      <p:sp>
        <p:nvSpPr>
          <p:cNvPr id="178184" name="Line 9"/>
          <p:cNvSpPr>
            <a:spLocks noChangeShapeType="1"/>
          </p:cNvSpPr>
          <p:nvPr/>
        </p:nvSpPr>
        <p:spPr bwMode="auto">
          <a:xfrm>
            <a:off x="69342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5" name="Line 10"/>
          <p:cNvSpPr>
            <a:spLocks noChangeShapeType="1"/>
          </p:cNvSpPr>
          <p:nvPr/>
        </p:nvSpPr>
        <p:spPr bwMode="auto">
          <a:xfrm flipH="1">
            <a:off x="6400800" y="5638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6" name="Line 11"/>
          <p:cNvSpPr>
            <a:spLocks noChangeShapeType="1"/>
          </p:cNvSpPr>
          <p:nvPr/>
        </p:nvSpPr>
        <p:spPr bwMode="auto">
          <a:xfrm>
            <a:off x="69342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7" name="Line 12"/>
          <p:cNvSpPr>
            <a:spLocks noChangeShapeType="1"/>
          </p:cNvSpPr>
          <p:nvPr/>
        </p:nvSpPr>
        <p:spPr bwMode="auto">
          <a:xfrm flipH="1">
            <a:off x="6324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8" name="Line 13"/>
          <p:cNvSpPr>
            <a:spLocks noChangeShapeType="1"/>
          </p:cNvSpPr>
          <p:nvPr/>
        </p:nvSpPr>
        <p:spPr bwMode="auto">
          <a:xfrm flipV="1">
            <a:off x="7162800" y="5638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9" name="Line 14"/>
          <p:cNvSpPr>
            <a:spLocks noChangeShapeType="1"/>
          </p:cNvSpPr>
          <p:nvPr/>
        </p:nvSpPr>
        <p:spPr bwMode="auto">
          <a:xfrm flipH="1" flipV="1">
            <a:off x="6400800" y="57150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0" name="Line 15"/>
          <p:cNvSpPr>
            <a:spLocks noChangeShapeType="1"/>
          </p:cNvSpPr>
          <p:nvPr/>
        </p:nvSpPr>
        <p:spPr bwMode="auto">
          <a:xfrm>
            <a:off x="6629400" y="5334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1" name="Line 16"/>
          <p:cNvSpPr>
            <a:spLocks noChangeShapeType="1"/>
          </p:cNvSpPr>
          <p:nvPr/>
        </p:nvSpPr>
        <p:spPr bwMode="auto">
          <a:xfrm flipV="1">
            <a:off x="7162800" y="5257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2" name="Line 17"/>
          <p:cNvSpPr>
            <a:spLocks noChangeShapeType="1"/>
          </p:cNvSpPr>
          <p:nvPr/>
        </p:nvSpPr>
        <p:spPr bwMode="auto">
          <a:xfrm flipH="1">
            <a:off x="6248400" y="5334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3" name="Line 18"/>
          <p:cNvSpPr>
            <a:spLocks noChangeShapeType="1"/>
          </p:cNvSpPr>
          <p:nvPr/>
        </p:nvSpPr>
        <p:spPr bwMode="auto">
          <a:xfrm>
            <a:off x="6629400" y="5715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4" name="Line 19"/>
          <p:cNvSpPr>
            <a:spLocks noChangeShapeType="1"/>
          </p:cNvSpPr>
          <p:nvPr/>
        </p:nvSpPr>
        <p:spPr bwMode="auto">
          <a:xfrm flipH="1">
            <a:off x="7239000" y="58674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5" name="Oval 20"/>
          <p:cNvSpPr>
            <a:spLocks noChangeArrowheads="1"/>
          </p:cNvSpPr>
          <p:nvPr/>
        </p:nvSpPr>
        <p:spPr bwMode="auto">
          <a:xfrm>
            <a:off x="5638800" y="2971800"/>
            <a:ext cx="11430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00692985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 descr="zinnDA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2413"/>
            <a:ext cx="8634412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9425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2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558466" y="1142683"/>
            <a:ext cx="4221142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dirty="0">
                <a:solidFill>
                  <a:srgbClr val="FFFFFF"/>
                </a:solidFill>
              </a:rPr>
              <a:t>Protective Liner/Plug Drenches</a:t>
            </a: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369233" y="3783765"/>
            <a:ext cx="6995160" cy="260604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sz="3240" dirty="0">
                <a:solidFill>
                  <a:srgbClr val="FFFFFF"/>
                </a:solidFill>
              </a:rPr>
              <a:t>Subdue + Cleary</a:t>
            </a:r>
            <a:r>
              <a:rPr lang="ja-JP" altLang="en-US" sz="3240" dirty="0">
                <a:solidFill>
                  <a:srgbClr val="FFFFFF"/>
                </a:solidFill>
              </a:rPr>
              <a:t>’</a:t>
            </a:r>
            <a:r>
              <a:rPr lang="en-US" altLang="ja-JP" sz="3240" dirty="0">
                <a:solidFill>
                  <a:srgbClr val="FFFFFF"/>
                </a:solidFill>
              </a:rPr>
              <a:t>s 3336 + Safari</a:t>
            </a:r>
          </a:p>
          <a:p>
            <a:pPr eaLnBrk="1" hangingPunct="1"/>
            <a:r>
              <a:rPr lang="en-US" altLang="en-US" sz="3240" dirty="0">
                <a:solidFill>
                  <a:srgbClr val="FFFFFF"/>
                </a:solidFill>
              </a:rPr>
              <a:t>Subdue + </a:t>
            </a:r>
            <a:r>
              <a:rPr lang="en-US" altLang="en-US" sz="3240" dirty="0" err="1">
                <a:solidFill>
                  <a:srgbClr val="FFFFFF"/>
                </a:solidFill>
              </a:rPr>
              <a:t>Terraclor</a:t>
            </a:r>
            <a:r>
              <a:rPr lang="en-US" altLang="en-US" sz="3240" dirty="0">
                <a:solidFill>
                  <a:srgbClr val="FFFFFF"/>
                </a:solidFill>
              </a:rPr>
              <a:t> + Safari + Heritage</a:t>
            </a:r>
          </a:p>
          <a:p>
            <a:pPr eaLnBrk="1" hangingPunct="1"/>
            <a:r>
              <a:rPr lang="en-US" altLang="en-US" sz="3240" dirty="0">
                <a:solidFill>
                  <a:srgbClr val="FFFFFF"/>
                </a:solidFill>
              </a:rPr>
              <a:t>Heritage + Safari + </a:t>
            </a:r>
            <a:r>
              <a:rPr lang="en-US" altLang="en-US" sz="3240" dirty="0" err="1">
                <a:solidFill>
                  <a:srgbClr val="FFFFFF"/>
                </a:solidFill>
              </a:rPr>
              <a:t>Bonzi</a:t>
            </a:r>
            <a:endParaRPr lang="en-US" altLang="en-US" sz="3240" dirty="0">
              <a:solidFill>
                <a:srgbClr val="FFFFFF"/>
              </a:solidFill>
            </a:endParaRPr>
          </a:p>
          <a:p>
            <a:pPr eaLnBrk="1" hangingPunct="1"/>
            <a:r>
              <a:rPr lang="en-US" altLang="en-US" sz="3240" dirty="0">
                <a:solidFill>
                  <a:srgbClr val="FFFFFF"/>
                </a:solidFill>
              </a:rPr>
              <a:t>Heritage + Subdue + Safari</a:t>
            </a:r>
          </a:p>
          <a:p>
            <a:pPr eaLnBrk="1" hangingPunct="1"/>
            <a:r>
              <a:rPr lang="en-US" altLang="en-US" sz="3240" dirty="0">
                <a:solidFill>
                  <a:srgbClr val="FFFFFF"/>
                </a:solidFill>
              </a:rPr>
              <a:t>Subdue + Cleary</a:t>
            </a:r>
            <a:r>
              <a:rPr lang="ja-JP" altLang="en-US" sz="3240" dirty="0">
                <a:solidFill>
                  <a:srgbClr val="FFFFFF"/>
                </a:solidFill>
              </a:rPr>
              <a:t>’</a:t>
            </a:r>
            <a:r>
              <a:rPr lang="en-US" altLang="ja-JP" sz="3240" dirty="0">
                <a:solidFill>
                  <a:srgbClr val="FFFFFF"/>
                </a:solidFill>
              </a:rPr>
              <a:t>s 3336 + Cease</a:t>
            </a:r>
          </a:p>
          <a:p>
            <a:pPr eaLnBrk="1" hangingPunct="1"/>
            <a:r>
              <a:rPr lang="en-US" altLang="en-US" sz="3240" dirty="0">
                <a:solidFill>
                  <a:srgbClr val="FFFFFF"/>
                </a:solidFill>
              </a:rPr>
              <a:t>Subdue + Cleary</a:t>
            </a:r>
            <a:r>
              <a:rPr lang="ja-JP" altLang="en-US" sz="3240" dirty="0">
                <a:solidFill>
                  <a:srgbClr val="FFFFFF"/>
                </a:solidFill>
              </a:rPr>
              <a:t>’</a:t>
            </a:r>
            <a:r>
              <a:rPr lang="en-US" altLang="ja-JP" sz="3240" dirty="0">
                <a:solidFill>
                  <a:srgbClr val="FFFFFF"/>
                </a:solidFill>
              </a:rPr>
              <a:t>s 3336 + Hexagon</a:t>
            </a:r>
            <a:endParaRPr lang="en-US" altLang="en-US" sz="3240" dirty="0">
              <a:solidFill>
                <a:srgbClr val="FFFFFF"/>
              </a:solidFill>
            </a:endParaRPr>
          </a:p>
        </p:txBody>
      </p:sp>
      <p:pic>
        <p:nvPicPr>
          <p:cNvPr id="2" name="Picture 7" descr="p12_liner1.jpg">
            <a:extLst>
              <a:ext uri="{FF2B5EF4-FFF2-40B4-BE49-F238E27FC236}">
                <a16:creationId xmlns:a16="http://schemas.microsoft.com/office/drawing/2014/main" id="{6924E22B-9AE3-1DFE-63B5-2B11B7840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69" y="193837"/>
            <a:ext cx="3672754" cy="322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38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3334" r="3720" b="44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374384"/>
      </p:ext>
    </p:extLst>
  </p:cSld>
  <p:clrMapOvr>
    <a:masterClrMapping/>
  </p:clrMapOvr>
  <p:transition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5"/>
            <a:ext cx="9143999" cy="68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34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Mandevilla-Spider-Mite-Feeding-Damage-300x2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73100"/>
            <a:ext cx="349885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571500" y="774700"/>
            <a:ext cx="41783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Aside from increasing temperature, mite infestation is promoted by feeding with high nitrogen levels.</a:t>
            </a:r>
          </a:p>
        </p:txBody>
      </p:sp>
      <p:pic>
        <p:nvPicPr>
          <p:cNvPr id="46083" name="Picture 4" descr="Temp.-effects-on-generational-time-of-ERM-18raqh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9150"/>
            <a:ext cx="80708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51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C8B027EE-7C78-7E33-D4C3-3C5211535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Spider Mite Control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43F6CC37-D7EC-C994-4F05-2805BC4E2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Akari</a:t>
            </a: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Sanmite</a:t>
            </a: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* or Shuttle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Avid *</a:t>
            </a:r>
          </a:p>
          <a:p>
            <a:r>
              <a:rPr lang="en-US" altLang="en-US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Floramite</a:t>
            </a: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*</a:t>
            </a:r>
          </a:p>
          <a:p>
            <a:r>
              <a:rPr lang="en-US" altLang="en-US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Hexygon</a:t>
            </a: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DF or Ovation (ovicides)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Pylon EC *</a:t>
            </a:r>
          </a:p>
          <a:p>
            <a:r>
              <a:rPr lang="en-US" altLang="en-US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Tetrasan</a:t>
            </a: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(Mite growth regulator AND ovicide) * - 4 weeks.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Careful with Judo! – Phyto on some crops.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Also careful with oils!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1FD42-A511-DB04-D86F-0ADAAD92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Mite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2656D-6CD4-1E7A-897E-F4860A50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Apply 3 miticides with different modes of action (adulticide + ovicide) every 5 days for 15 days.  Repeat if not effective.</a:t>
            </a:r>
          </a:p>
          <a:p>
            <a:r>
              <a:rPr lang="en-US" dirty="0">
                <a:solidFill>
                  <a:schemeClr val="bg1"/>
                </a:solidFill>
              </a:rPr>
              <a:t>Focus on coverage!</a:t>
            </a:r>
          </a:p>
          <a:p>
            <a:r>
              <a:rPr lang="en-US" dirty="0">
                <a:solidFill>
                  <a:schemeClr val="bg1"/>
                </a:solidFill>
              </a:rPr>
              <a:t>Apply miticide liner treatments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2655747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855618-539E-2C72-1D36-96A8EB86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080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Sprays of 1,000-2,000 ppm CaCl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(road salt) can decrease foliar diseases.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This converts to 1-2 grams CaCl2 per liter of water (3.785 liters/gallon).</a:t>
            </a:r>
          </a:p>
        </p:txBody>
      </p:sp>
    </p:spTree>
    <p:extLst>
      <p:ext uri="{BB962C8B-B14F-4D97-AF65-F5344CB8AC3E}">
        <p14:creationId xmlns:p14="http://schemas.microsoft.com/office/powerpoint/2010/main" val="776516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5" descr="goldyM2out-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19813"/>
            <a:ext cx="1066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9563"/>
            <a:ext cx="6742113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Text Box 7"/>
          <p:cNvSpPr txBox="1">
            <a:spLocks noChangeArrowheads="1"/>
          </p:cNvSpPr>
          <p:nvPr/>
        </p:nvSpPr>
        <p:spPr bwMode="auto">
          <a:xfrm>
            <a:off x="0" y="6553200"/>
            <a:ext cx="2776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Reuveni et al., 1998</a:t>
            </a:r>
          </a:p>
        </p:txBody>
      </p:sp>
      <p:sp>
        <p:nvSpPr>
          <p:cNvPr id="202756" name="Text Box 8"/>
          <p:cNvSpPr txBox="1">
            <a:spLocks noChangeArrowheads="1"/>
          </p:cNvSpPr>
          <p:nvPr/>
        </p:nvSpPr>
        <p:spPr bwMode="auto">
          <a:xfrm>
            <a:off x="7735888" y="4787900"/>
            <a:ext cx="1255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Fungicide</a:t>
            </a:r>
          </a:p>
        </p:txBody>
      </p:sp>
      <p:sp>
        <p:nvSpPr>
          <p:cNvPr id="202757" name="Text Box 9"/>
          <p:cNvSpPr txBox="1">
            <a:spLocks noChangeArrowheads="1"/>
          </p:cNvSpPr>
          <p:nvPr/>
        </p:nvSpPr>
        <p:spPr bwMode="auto">
          <a:xfrm>
            <a:off x="7315200" y="3825875"/>
            <a:ext cx="1770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1% KH</a:t>
            </a:r>
            <a:r>
              <a:rPr lang="en-US" sz="1600" b="1" baseline="-2500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600" b="1">
                <a:solidFill>
                  <a:srgbClr val="FFFFFF"/>
                </a:solidFill>
                <a:latin typeface="Arial" charset="0"/>
              </a:rPr>
              <a:t>PO</a:t>
            </a:r>
            <a:r>
              <a:rPr lang="en-US" sz="1600" b="1" baseline="-25000">
                <a:solidFill>
                  <a:srgbClr val="FFFFFF"/>
                </a:solidFill>
                <a:latin typeface="Arial" charset="0"/>
              </a:rPr>
              <a:t>4 </a:t>
            </a:r>
            <a:r>
              <a:rPr lang="en-US" sz="1600" b="1">
                <a:solidFill>
                  <a:srgbClr val="FFFFFF"/>
                </a:solidFill>
                <a:latin typeface="Arial" charset="0"/>
              </a:rPr>
              <a:t>(1.3 oz/gal)</a:t>
            </a:r>
            <a:endParaRPr lang="en-US" sz="1600" b="1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2758" name="Text Box 10"/>
          <p:cNvSpPr txBox="1">
            <a:spLocks noChangeArrowheads="1"/>
          </p:cNvSpPr>
          <p:nvPr/>
        </p:nvSpPr>
        <p:spPr bwMode="auto">
          <a:xfrm>
            <a:off x="7885113" y="1666875"/>
            <a:ext cx="836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water</a:t>
            </a:r>
            <a:endParaRPr lang="en-US" sz="18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2759" name="Line 11"/>
          <p:cNvSpPr>
            <a:spLocks noChangeShapeType="1"/>
          </p:cNvSpPr>
          <p:nvPr/>
        </p:nvSpPr>
        <p:spPr bwMode="auto">
          <a:xfrm>
            <a:off x="6737350" y="4117975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0" name="Line 12"/>
          <p:cNvSpPr>
            <a:spLocks noChangeShapeType="1"/>
          </p:cNvSpPr>
          <p:nvPr/>
        </p:nvSpPr>
        <p:spPr bwMode="auto">
          <a:xfrm>
            <a:off x="7010400" y="4970463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1" name="Line 13"/>
          <p:cNvSpPr>
            <a:spLocks noChangeShapeType="1"/>
          </p:cNvSpPr>
          <p:nvPr/>
        </p:nvSpPr>
        <p:spPr bwMode="auto">
          <a:xfrm>
            <a:off x="7126288" y="1851025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2" name="Text Box 14"/>
          <p:cNvSpPr txBox="1">
            <a:spLocks noChangeArrowheads="1"/>
          </p:cNvSpPr>
          <p:nvPr/>
        </p:nvSpPr>
        <p:spPr bwMode="auto">
          <a:xfrm>
            <a:off x="7346950" y="309563"/>
            <a:ext cx="1374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sng">
                <a:solidFill>
                  <a:srgbClr val="FFFFFF"/>
                </a:solidFill>
                <a:latin typeface="Arial" charset="0"/>
              </a:rPr>
              <a:t>Weekly treatment with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:</a:t>
            </a:r>
            <a:endParaRPr lang="en-US" sz="18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2763" name="Text Box 15"/>
          <p:cNvSpPr txBox="1">
            <a:spLocks noChangeArrowheads="1"/>
          </p:cNvSpPr>
          <p:nvPr/>
        </p:nvSpPr>
        <p:spPr bwMode="auto">
          <a:xfrm>
            <a:off x="3124200" y="28956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Powdery Mildew in pepper</a:t>
            </a:r>
          </a:p>
        </p:txBody>
      </p:sp>
    </p:spTree>
    <p:extLst>
      <p:ext uri="{BB962C8B-B14F-4D97-AF65-F5344CB8AC3E}">
        <p14:creationId xmlns:p14="http://schemas.microsoft.com/office/powerpoint/2010/main" val="3549893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Enhancers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>
                <a:solidFill>
                  <a:srgbClr val="FFFF00"/>
                </a:solidFill>
              </a:rPr>
              <a:t>Surfactants. . . . . .</a:t>
            </a:r>
          </a:p>
          <a:p>
            <a:r>
              <a:rPr lang="en-US">
                <a:solidFill>
                  <a:srgbClr val="FFFF00"/>
                </a:solidFill>
              </a:rPr>
              <a:t>Horticultural oils</a:t>
            </a:r>
          </a:p>
          <a:p>
            <a:r>
              <a:rPr lang="en-US">
                <a:solidFill>
                  <a:srgbClr val="FFFF00"/>
                </a:solidFill>
              </a:rPr>
              <a:t>Captiva (especially for </a:t>
            </a:r>
            <a:r>
              <a:rPr lang="en-US" err="1">
                <a:solidFill>
                  <a:srgbClr val="FFFF00"/>
                </a:solidFill>
              </a:rPr>
              <a:t>thrips</a:t>
            </a:r>
            <a:r>
              <a:rPr lang="en-US">
                <a:solidFill>
                  <a:srgbClr val="FFFF00"/>
                </a:solidFill>
              </a:rPr>
              <a:t>)</a:t>
            </a:r>
          </a:p>
          <a:p>
            <a:r>
              <a:rPr lang="en-US">
                <a:solidFill>
                  <a:srgbClr val="FFFF00"/>
                </a:solidFill>
              </a:rPr>
              <a:t>Regalia PTO, </a:t>
            </a:r>
            <a:r>
              <a:rPr lang="en-US" err="1">
                <a:solidFill>
                  <a:srgbClr val="FFFF00"/>
                </a:solidFill>
              </a:rPr>
              <a:t>Fosphite</a:t>
            </a:r>
            <a:r>
              <a:rPr lang="en-US">
                <a:solidFill>
                  <a:srgbClr val="FFFF00"/>
                </a:solidFill>
              </a:rPr>
              <a:t>, </a:t>
            </a:r>
            <a:r>
              <a:rPr lang="en-US" err="1">
                <a:solidFill>
                  <a:srgbClr val="FFFF00"/>
                </a:solidFill>
              </a:rPr>
              <a:t>Alude</a:t>
            </a:r>
            <a:r>
              <a:rPr lang="en-US">
                <a:solidFill>
                  <a:srgbClr val="FFFF00"/>
                </a:solidFill>
              </a:rPr>
              <a:t>, Thiamine (vitamin B1) - Enhance plant defenses</a:t>
            </a:r>
          </a:p>
          <a:p>
            <a:r>
              <a:rPr lang="en-US">
                <a:solidFill>
                  <a:srgbClr val="FFFF00"/>
                </a:solidFill>
              </a:rPr>
              <a:t>SAR Combos – Essential Organic 1-0-1; SITKO SA 0-7-17</a:t>
            </a:r>
          </a:p>
          <a:p>
            <a:r>
              <a:rPr lang="en-US" err="1">
                <a:solidFill>
                  <a:srgbClr val="FFFF00"/>
                </a:solidFill>
              </a:rPr>
              <a:t>Sil</a:t>
            </a:r>
            <a:r>
              <a:rPr lang="en-US">
                <a:solidFill>
                  <a:srgbClr val="FFFF00"/>
                </a:solidFill>
              </a:rPr>
              <a:t>-Guard (0-2-5) – potassium silicate (disease and stress resistance; careful with begonia, geranium, pansy, petunia and tomato)</a:t>
            </a:r>
          </a:p>
          <a:p>
            <a:r>
              <a:rPr lang="en-US">
                <a:solidFill>
                  <a:srgbClr val="FFFF00"/>
                </a:solidFill>
              </a:rPr>
              <a:t>Methyl </a:t>
            </a:r>
            <a:r>
              <a:rPr lang="en-US" err="1">
                <a:solidFill>
                  <a:srgbClr val="FFFF00"/>
                </a:solidFill>
              </a:rPr>
              <a:t>Jasmonate</a:t>
            </a:r>
            <a:r>
              <a:rPr lang="en-US">
                <a:solidFill>
                  <a:srgbClr val="FFFF00"/>
                </a:solidFill>
              </a:rPr>
              <a:t> (Jasmine oil)</a:t>
            </a:r>
          </a:p>
          <a:p>
            <a:r>
              <a:rPr lang="en-US">
                <a:solidFill>
                  <a:srgbClr val="FFFF00"/>
                </a:solidFill>
              </a:rPr>
              <a:t>Media additions (Companion, Cease, Triathlon BA, </a:t>
            </a:r>
            <a:r>
              <a:rPr lang="en-US" err="1">
                <a:solidFill>
                  <a:srgbClr val="FFFF00"/>
                </a:solidFill>
              </a:rPr>
              <a:t>Rootshield</a:t>
            </a:r>
            <a:r>
              <a:rPr lang="en-US">
                <a:solidFill>
                  <a:srgbClr val="FFFF00"/>
                </a:solidFill>
              </a:rPr>
              <a:t>; Probiotic, </a:t>
            </a:r>
            <a:r>
              <a:rPr lang="en-US" err="1">
                <a:solidFill>
                  <a:srgbClr val="FFFF00"/>
                </a:solidFill>
              </a:rPr>
              <a:t>Biotik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79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068"/>
            <a:ext cx="9144000" cy="5707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165100"/>
            <a:ext cx="878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</a:rPr>
              <a:t>Commercial Compounds that Increase Efficacy of Compounds OR Increase Plant resistance to Pests/Diseases</a:t>
            </a:r>
          </a:p>
        </p:txBody>
      </p:sp>
      <p:sp>
        <p:nvSpPr>
          <p:cNvPr id="2" name="Frame 1"/>
          <p:cNvSpPr/>
          <p:nvPr/>
        </p:nvSpPr>
        <p:spPr>
          <a:xfrm>
            <a:off x="0" y="1365161"/>
            <a:ext cx="1159099" cy="42500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1790163"/>
            <a:ext cx="1159099" cy="36060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0" y="4778062"/>
            <a:ext cx="1159099" cy="41212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-1" y="6361759"/>
            <a:ext cx="1159099" cy="41212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228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65" y="0"/>
            <a:ext cx="45675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22300"/>
            <a:ext cx="41148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Using other living organisms to is a very effective way to:</a:t>
            </a:r>
          </a:p>
          <a:p>
            <a:endParaRPr lang="en-US" sz="2800">
              <a:solidFill>
                <a:srgbClr val="FFFF00"/>
              </a:solidFill>
            </a:endParaRPr>
          </a:p>
          <a:p>
            <a:r>
              <a:rPr lang="en-US" sz="2800">
                <a:solidFill>
                  <a:srgbClr val="FFFF00"/>
                </a:solidFill>
              </a:rPr>
              <a:t>	- effectively combat 	pests and diseases</a:t>
            </a:r>
          </a:p>
          <a:p>
            <a:endParaRPr lang="en-US" sz="2800">
              <a:solidFill>
                <a:srgbClr val="FFFF00"/>
              </a:solidFill>
            </a:endParaRPr>
          </a:p>
          <a:p>
            <a:r>
              <a:rPr lang="en-US" sz="2800">
                <a:solidFill>
                  <a:srgbClr val="FFFF00"/>
                </a:solidFill>
              </a:rPr>
              <a:t>	- reduce pesticide and 	labor costs</a:t>
            </a:r>
          </a:p>
          <a:p>
            <a:endParaRPr lang="en-US" sz="2800">
              <a:solidFill>
                <a:srgbClr val="FFFF00"/>
              </a:solidFill>
            </a:endParaRPr>
          </a:p>
          <a:p>
            <a:r>
              <a:rPr lang="en-US" sz="2800">
                <a:solidFill>
                  <a:srgbClr val="FFFF00"/>
                </a:solidFill>
              </a:rPr>
              <a:t>	- reduce labor issues 	associated with trying 	to work around REIs</a:t>
            </a:r>
          </a:p>
        </p:txBody>
      </p:sp>
    </p:spTree>
    <p:extLst>
      <p:ext uri="{BB962C8B-B14F-4D97-AF65-F5344CB8AC3E}">
        <p14:creationId xmlns:p14="http://schemas.microsoft.com/office/powerpoint/2010/main" val="1950056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3029599A-B155-3BF2-300B-15F38630BA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31838" y="342900"/>
            <a:ext cx="7686675" cy="71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FFFF"/>
                </a:solidFill>
              </a:rPr>
              <a:t>University of Maryland Partners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38EC6168-32F4-C5DA-93B8-BDBB4B8AE079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63575" y="1058863"/>
            <a:ext cx="4044950" cy="5181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160">
                <a:solidFill>
                  <a:srgbClr val="FFFFFF"/>
                </a:solidFill>
              </a:rPr>
              <a:t>MNLGA</a:t>
            </a:r>
            <a:endParaRPr lang="en-US" altLang="en-US" sz="216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160" dirty="0">
                <a:solidFill>
                  <a:srgbClr val="FFFFFF"/>
                </a:solidFill>
              </a:rPr>
              <a:t>Maryland Agriculture Experiment Station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160" dirty="0">
                <a:solidFill>
                  <a:srgbClr val="FFFFFF"/>
                </a:solidFill>
              </a:rPr>
              <a:t>Floriculture and Nursery Research Initiative (USDA-ARS)</a:t>
            </a:r>
            <a:r>
              <a:rPr lang="en-US" altLang="en-US" sz="1800" dirty="0">
                <a:solidFill>
                  <a:srgbClr val="FFFFFF"/>
                </a:solidFill>
              </a:rPr>
              <a:t> &amp; </a:t>
            </a:r>
            <a:r>
              <a:rPr lang="en-US" altLang="en-US" sz="2160" dirty="0">
                <a:solidFill>
                  <a:srgbClr val="FFFFFF"/>
                </a:solidFill>
              </a:rPr>
              <a:t>SAF (AFE)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160" dirty="0" err="1">
                <a:solidFill>
                  <a:srgbClr val="FFFFFF"/>
                </a:solidFill>
              </a:rPr>
              <a:t>Gloeckner</a:t>
            </a:r>
            <a:r>
              <a:rPr lang="en-US" altLang="en-US" sz="2160" dirty="0">
                <a:solidFill>
                  <a:srgbClr val="FFFFFF"/>
                </a:solidFill>
              </a:rPr>
              <a:t> Foundation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160" dirty="0">
                <a:solidFill>
                  <a:srgbClr val="FFFFFF"/>
                </a:solidFill>
              </a:rPr>
              <a:t>Horticulture Research Institute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160" dirty="0">
                <a:solidFill>
                  <a:srgbClr val="FFFFFF"/>
                </a:solidFill>
              </a:rPr>
              <a:t>Grower Partners: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Altman Plants, Inc.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1760" dirty="0">
                <a:solidFill>
                  <a:srgbClr val="FFFFFF"/>
                </a:solidFill>
              </a:rPr>
              <a:t>Rocket Farms, Inc.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Smith Greenhouses, Inc.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Green Circle Growers, </a:t>
            </a:r>
            <a:r>
              <a:rPr lang="en-US" altLang="en-US" sz="1760" dirty="0" err="1">
                <a:solidFill>
                  <a:srgbClr val="FFFFFF"/>
                </a:solidFill>
              </a:rPr>
              <a:t>Inc</a:t>
            </a:r>
            <a:endParaRPr lang="en-US" altLang="en-US" sz="176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Wagner’s Greenhouse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Go Green Agriculture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Plainview Greenhouses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Pleasant View Gardens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60" dirty="0">
                <a:solidFill>
                  <a:srgbClr val="FFFFFF"/>
                </a:solidFill>
              </a:rPr>
              <a:t>Catoctin Mountain Growers</a:t>
            </a:r>
          </a:p>
        </p:txBody>
      </p:sp>
      <p:pic>
        <p:nvPicPr>
          <p:cNvPr id="148483" name="Picture 2" descr="C:\Users\John\Desktop\Pictures\New Folder\P1010065.JPG">
            <a:extLst>
              <a:ext uri="{FF2B5EF4-FFF2-40B4-BE49-F238E27FC236}">
                <a16:creationId xmlns:a16="http://schemas.microsoft.com/office/drawing/2014/main" id="{A97BD446-746A-F6A1-2A0B-D0E52534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371600"/>
            <a:ext cx="3798888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pansy temp x 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0"/>
            <a:ext cx="7216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255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FAE6F6-231E-B148-8167-BFB3F693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600891"/>
            <a:ext cx="8772525" cy="5294942"/>
          </a:xfrm>
        </p:spPr>
        <p:txBody>
          <a:bodyPr>
            <a:normAutofit/>
          </a:bodyPr>
          <a:lstStyle/>
          <a:p>
            <a:pPr algn="ctr"/>
            <a:br>
              <a:rPr lang="en-US" sz="4800" dirty="0">
                <a:solidFill>
                  <a:schemeClr val="tx1"/>
                </a:solidFill>
                <a:hlinkClick r:id="rId2"/>
              </a:rPr>
            </a:br>
            <a:r>
              <a:rPr lang="en-US" sz="4800" dirty="0">
                <a:solidFill>
                  <a:schemeClr val="tx1"/>
                </a:solidFill>
                <a:hlinkClick r:id="rId2"/>
              </a:rPr>
              <a:t>www.plantgrower.org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entire presentation can be found here under ‘Recent Presentations’ button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 err="1">
                <a:solidFill>
                  <a:schemeClr val="tx1"/>
                </a:solidFill>
              </a:rPr>
              <a:t>jerwin@umd.edu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Angelonia 'Serena Purple' at 15, 20, 25, 30 C after 39 days (2)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00225"/>
            <a:ext cx="13716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4" name="Picture 3" descr="Angelonia 'Serena Purple' grown at 5, 7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71663"/>
            <a:ext cx="7772400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2900" i="1">
                <a:solidFill>
                  <a:srgbClr val="FFFF00"/>
                </a:solidFill>
                <a:latin typeface="Century Gothic" charset="0"/>
                <a:ea typeface="ＭＳ Ｐゴシック" charset="-128"/>
              </a:rPr>
              <a:t>Angelonia </a:t>
            </a:r>
            <a:r>
              <a:rPr lang="en-US" altLang="en-US" sz="2900">
                <a:solidFill>
                  <a:srgbClr val="FFFF00"/>
                </a:solidFill>
                <a:latin typeface="Century Gothic" charset="0"/>
                <a:ea typeface="ＭＳ Ｐゴシック" charset="-128"/>
              </a:rPr>
              <a:t>‘Serena Purple’</a:t>
            </a:r>
            <a:br>
              <a:rPr lang="en-US" altLang="en-US" sz="2900">
                <a:solidFill>
                  <a:srgbClr val="FFFF00"/>
                </a:solidFill>
                <a:latin typeface="Century Gothic" charset="0"/>
                <a:ea typeface="ＭＳ Ｐゴシック" charset="-128"/>
              </a:rPr>
            </a:br>
            <a:r>
              <a:rPr lang="en-US" altLang="en-US" sz="2500">
                <a:solidFill>
                  <a:srgbClr val="FFFF00"/>
                </a:solidFill>
                <a:latin typeface="Century Gothic" charset="0"/>
                <a:ea typeface="ＭＳ Ｐゴシック" charset="-128"/>
              </a:rPr>
              <a:t>Days to flower at: °F</a:t>
            </a:r>
          </a:p>
        </p:txBody>
      </p:sp>
      <p:sp>
        <p:nvSpPr>
          <p:cNvPr id="146436" name="Text Box 5"/>
          <p:cNvSpPr txBox="1">
            <a:spLocks noChangeArrowheads="1"/>
          </p:cNvSpPr>
          <p:nvPr/>
        </p:nvSpPr>
        <p:spPr bwMode="auto">
          <a:xfrm>
            <a:off x="228600" y="2270125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99"/>
                </a:solidFill>
                <a:latin typeface="Century Gothic" charset="0"/>
              </a:rPr>
              <a:t>Average DLI: 10</a:t>
            </a:r>
            <a:r>
              <a:rPr lang="en-US" altLang="en-US" sz="200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en-US" altLang="en-US" sz="2000">
                <a:solidFill>
                  <a:srgbClr val="FFFF99"/>
                </a:solidFill>
                <a:latin typeface="Century Gothic" charset="0"/>
              </a:rPr>
              <a:t>mol∙m</a:t>
            </a:r>
            <a:r>
              <a:rPr lang="en-US" altLang="en-US" sz="2000" baseline="30000">
                <a:solidFill>
                  <a:srgbClr val="FFFF99"/>
                </a:solidFill>
                <a:latin typeface="Century Gothic" charset="0"/>
              </a:rPr>
              <a:t>-2</a:t>
            </a:r>
            <a:r>
              <a:rPr lang="en-US" altLang="en-US" sz="2000">
                <a:solidFill>
                  <a:srgbClr val="FFFF99"/>
                </a:solidFill>
                <a:latin typeface="Century Gothic" charset="0"/>
              </a:rPr>
              <a:t>∙d</a:t>
            </a:r>
            <a:r>
              <a:rPr lang="en-US" altLang="en-US" sz="2000" baseline="30000">
                <a:solidFill>
                  <a:srgbClr val="FFFF99"/>
                </a:solidFill>
                <a:latin typeface="Century Gothic" charset="0"/>
              </a:rPr>
              <a:t>-1</a:t>
            </a:r>
          </a:p>
        </p:txBody>
      </p:sp>
      <p:sp>
        <p:nvSpPr>
          <p:cNvPr id="146437" name="Text Box 6"/>
          <p:cNvSpPr txBox="1">
            <a:spLocks noChangeArrowheads="1"/>
          </p:cNvSpPr>
          <p:nvPr/>
        </p:nvSpPr>
        <p:spPr bwMode="auto">
          <a:xfrm>
            <a:off x="647700" y="1447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charset="0"/>
              </a:rPr>
              <a:t>41</a:t>
            </a:r>
          </a:p>
        </p:txBody>
      </p:sp>
      <p:sp>
        <p:nvSpPr>
          <p:cNvPr id="146438" name="Text Box 7"/>
          <p:cNvSpPr txBox="1">
            <a:spLocks noChangeArrowheads="1"/>
          </p:cNvSpPr>
          <p:nvPr/>
        </p:nvSpPr>
        <p:spPr bwMode="auto">
          <a:xfrm>
            <a:off x="1790700" y="1447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charset="0"/>
              </a:rPr>
              <a:t>45</a:t>
            </a:r>
          </a:p>
        </p:txBody>
      </p:sp>
      <p:sp>
        <p:nvSpPr>
          <p:cNvPr id="146439" name="Text Box 8"/>
          <p:cNvSpPr txBox="1">
            <a:spLocks noChangeArrowheads="1"/>
          </p:cNvSpPr>
          <p:nvPr/>
        </p:nvSpPr>
        <p:spPr bwMode="auto">
          <a:xfrm>
            <a:off x="3009900" y="1447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charset="0"/>
              </a:rPr>
              <a:t>50</a:t>
            </a:r>
          </a:p>
        </p:txBody>
      </p:sp>
      <p:sp>
        <p:nvSpPr>
          <p:cNvPr id="146440" name="Text Box 9"/>
          <p:cNvSpPr txBox="1">
            <a:spLocks noChangeArrowheads="1"/>
          </p:cNvSpPr>
          <p:nvPr/>
        </p:nvSpPr>
        <p:spPr bwMode="auto">
          <a:xfrm>
            <a:off x="4191000" y="1447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charset="0"/>
              </a:rPr>
              <a:t>59</a:t>
            </a:r>
          </a:p>
        </p:txBody>
      </p:sp>
      <p:sp>
        <p:nvSpPr>
          <p:cNvPr id="146441" name="Text Box 10"/>
          <p:cNvSpPr txBox="1">
            <a:spLocks noChangeArrowheads="1"/>
          </p:cNvSpPr>
          <p:nvPr/>
        </p:nvSpPr>
        <p:spPr bwMode="auto">
          <a:xfrm>
            <a:off x="5410200" y="1447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charset="0"/>
              </a:rPr>
              <a:t>68</a:t>
            </a:r>
          </a:p>
        </p:txBody>
      </p:sp>
      <p:sp>
        <p:nvSpPr>
          <p:cNvPr id="146442" name="Text Box 11"/>
          <p:cNvSpPr txBox="1">
            <a:spLocks noChangeArrowheads="1"/>
          </p:cNvSpPr>
          <p:nvPr/>
        </p:nvSpPr>
        <p:spPr bwMode="auto">
          <a:xfrm>
            <a:off x="6629400" y="1447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charset="0"/>
              </a:rPr>
              <a:t>77</a:t>
            </a:r>
          </a:p>
        </p:txBody>
      </p:sp>
      <p:sp>
        <p:nvSpPr>
          <p:cNvPr id="146443" name="Text Box 12"/>
          <p:cNvSpPr txBox="1">
            <a:spLocks noChangeArrowheads="1"/>
          </p:cNvSpPr>
          <p:nvPr/>
        </p:nvSpPr>
        <p:spPr bwMode="auto">
          <a:xfrm>
            <a:off x="457200" y="55626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charset="0"/>
              </a:rPr>
              <a:t>Dead</a:t>
            </a:r>
          </a:p>
        </p:txBody>
      </p:sp>
      <p:sp>
        <p:nvSpPr>
          <p:cNvPr id="146444" name="Text Box 13"/>
          <p:cNvSpPr txBox="1">
            <a:spLocks noChangeArrowheads="1"/>
          </p:cNvSpPr>
          <p:nvPr/>
        </p:nvSpPr>
        <p:spPr bwMode="auto">
          <a:xfrm>
            <a:off x="4191000" y="55626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charset="0"/>
              </a:rPr>
              <a:t>62</a:t>
            </a:r>
          </a:p>
        </p:txBody>
      </p:sp>
      <p:sp>
        <p:nvSpPr>
          <p:cNvPr id="146445" name="Text Box 14"/>
          <p:cNvSpPr txBox="1">
            <a:spLocks noChangeArrowheads="1"/>
          </p:cNvSpPr>
          <p:nvPr/>
        </p:nvSpPr>
        <p:spPr bwMode="auto">
          <a:xfrm>
            <a:off x="5410200" y="55626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charset="0"/>
              </a:rPr>
              <a:t>36</a:t>
            </a:r>
          </a:p>
        </p:txBody>
      </p:sp>
      <p:sp>
        <p:nvSpPr>
          <p:cNvPr id="146446" name="Text Box 15"/>
          <p:cNvSpPr txBox="1">
            <a:spLocks noChangeArrowheads="1"/>
          </p:cNvSpPr>
          <p:nvPr/>
        </p:nvSpPr>
        <p:spPr bwMode="auto">
          <a:xfrm>
            <a:off x="6629400" y="55626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charset="0"/>
              </a:rPr>
              <a:t>27</a:t>
            </a:r>
          </a:p>
        </p:txBody>
      </p:sp>
      <p:sp>
        <p:nvSpPr>
          <p:cNvPr id="146447" name="Text Box 16"/>
          <p:cNvSpPr txBox="1">
            <a:spLocks noChangeArrowheads="1"/>
          </p:cNvSpPr>
          <p:nvPr/>
        </p:nvSpPr>
        <p:spPr bwMode="auto">
          <a:xfrm>
            <a:off x="1600200" y="55626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charset="0"/>
              </a:rPr>
              <a:t>Dead</a:t>
            </a:r>
          </a:p>
        </p:txBody>
      </p:sp>
      <p:sp>
        <p:nvSpPr>
          <p:cNvPr id="146448" name="Text Box 17"/>
          <p:cNvSpPr txBox="1">
            <a:spLocks noChangeArrowheads="1"/>
          </p:cNvSpPr>
          <p:nvPr/>
        </p:nvSpPr>
        <p:spPr bwMode="auto">
          <a:xfrm>
            <a:off x="2819400" y="556260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charset="0"/>
              </a:rPr>
              <a:t>No flower</a:t>
            </a:r>
          </a:p>
        </p:txBody>
      </p:sp>
      <p:sp>
        <p:nvSpPr>
          <p:cNvPr id="146449" name="Text Box 18"/>
          <p:cNvSpPr txBox="1">
            <a:spLocks noChangeArrowheads="1"/>
          </p:cNvSpPr>
          <p:nvPr/>
        </p:nvSpPr>
        <p:spPr bwMode="auto">
          <a:xfrm>
            <a:off x="7848600" y="1447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charset="0"/>
              </a:rPr>
              <a:t>86</a:t>
            </a:r>
          </a:p>
        </p:txBody>
      </p:sp>
      <p:sp>
        <p:nvSpPr>
          <p:cNvPr id="146450" name="Text Box 19"/>
          <p:cNvSpPr txBox="1">
            <a:spLocks noChangeArrowheads="1"/>
          </p:cNvSpPr>
          <p:nvPr/>
        </p:nvSpPr>
        <p:spPr bwMode="auto">
          <a:xfrm>
            <a:off x="7848600" y="55626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charset="0"/>
              </a:rPr>
              <a:t>27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4267200" y="6477000"/>
            <a:ext cx="480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latin typeface="Century Gothic" pitchFamily="34" charset="0"/>
                <a:cs typeface="Calibri" pitchFamily="34" charset="0"/>
              </a:rPr>
              <a:t>Matthew Blanchard, Michigan State Univ.</a:t>
            </a:r>
          </a:p>
        </p:txBody>
      </p:sp>
    </p:spTree>
    <p:extLst>
      <p:ext uri="{BB962C8B-B14F-4D97-AF65-F5344CB8AC3E}">
        <p14:creationId xmlns:p14="http://schemas.microsoft.com/office/powerpoint/2010/main" val="159110000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gerbera temp x ligh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63" y="0"/>
            <a:ext cx="717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281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1326</TotalTime>
  <Words>2445</Words>
  <Application>Microsoft Macintosh PowerPoint</Application>
  <PresentationFormat>On-screen Show (4:3)</PresentationFormat>
  <Paragraphs>433</Paragraphs>
  <Slides>70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Office Theme</vt:lpstr>
      <vt:lpstr>Common Problems in Greenhouse Crop Production</vt:lpstr>
      <vt:lpstr>Common Problems in Production</vt:lpstr>
      <vt:lpstr>PowerPoint Presentation</vt:lpstr>
      <vt:lpstr>Take Home Message . . .</vt:lpstr>
      <vt:lpstr>Common Problems in Production</vt:lpstr>
      <vt:lpstr>PowerPoint Presentation</vt:lpstr>
      <vt:lpstr>PowerPoint Presentation</vt:lpstr>
      <vt:lpstr>Angelonia ‘Serena Purple’ Days to flower at: °F</vt:lpstr>
      <vt:lpstr>PowerPoint Presentation</vt:lpstr>
      <vt:lpstr>PowerPoint Presentation</vt:lpstr>
      <vt:lpstr>Plants for a high temperature house (68-78oF) – based on DTF</vt:lpstr>
      <vt:lpstr>Plants for a temperature house (63-72oF) – moderate based on DTF</vt:lpstr>
      <vt:lpstr>Plants for a low temperature house (55-65oF) – based on DTF</vt:lpstr>
      <vt:lpstr>Chilling</vt:lpstr>
      <vt:lpstr>Chilling is a MAJOR issue with vinca!  Always maintain plugs and plants at 68oF.  This is especially important when plants are young.</vt:lpstr>
      <vt:lpstr>Take Home . . . . </vt:lpstr>
      <vt:lpstr>Common Problems in Production</vt:lpstr>
      <vt:lpstr>PowerPoint Presentation</vt:lpstr>
      <vt:lpstr>PowerPoint Presentation</vt:lpstr>
      <vt:lpstr>PowerPoint Presentation</vt:lpstr>
      <vt:lpstr>Photoperiodic lighting</vt:lpstr>
      <vt:lpstr>Take Home message.. . </vt:lpstr>
      <vt:lpstr>Common Problems in Production</vt:lpstr>
      <vt:lpstr>Photosynthesis</vt:lpstr>
      <vt:lpstr>Sealing up gaps lowers CO2</vt:lpstr>
      <vt:lpstr>PowerPoint Presentation</vt:lpstr>
      <vt:lpstr>Take Home Message . . .</vt:lpstr>
      <vt:lpstr>Common Problems in Production</vt:lpstr>
      <vt:lpstr>PowerPoint Presentation</vt:lpstr>
      <vt:lpstr>PowerPoint Presentation</vt:lpstr>
      <vt:lpstr>PowerPoint Presentation</vt:lpstr>
      <vt:lpstr>Rewetting increases effect!</vt:lpstr>
      <vt:lpstr>PowerPoint Presentation</vt:lpstr>
      <vt:lpstr>PowerPoint Presentation</vt:lpstr>
      <vt:lpstr>PowerPoint Presentation</vt:lpstr>
      <vt:lpstr>Effect of branching PGRs alone, or in combination on Ficus pumila branching.</vt:lpstr>
      <vt:lpstr>PowerPoint Presentation</vt:lpstr>
      <vt:lpstr>PowerPoint Presentation</vt:lpstr>
      <vt:lpstr>Take Home Messages . . .</vt:lpstr>
      <vt:lpstr>Common Problems in Production</vt:lpstr>
      <vt:lpstr>PowerPoint Presentation</vt:lpstr>
      <vt:lpstr>PowerPoint Presentation</vt:lpstr>
      <vt:lpstr>pH Sensitive Crops</vt:lpstr>
      <vt:lpstr>Modifying pH</vt:lpstr>
      <vt:lpstr>If you have high alkalinity, adjust alkalinity down by adding acid to your water prior to adding fertilizer.  350 meq CaCO3 (actual) – 120 meq CaCO3 (desired) = 230 meq CaCO3 (which needs to be neutralized).  Use sulfuric acid.</vt:lpstr>
      <vt:lpstr>EC and Slow release .. . . </vt:lpstr>
      <vt:lpstr>Special note on vinca</vt:lpstr>
      <vt:lpstr>Common Problems in Production</vt:lpstr>
      <vt:lpstr>Excessive growth retardant application</vt:lpstr>
      <vt:lpstr>Common Problems in Production</vt:lpstr>
      <vt:lpstr>PowerPoint Presentation</vt:lpstr>
      <vt:lpstr>Take Home Message . . .</vt:lpstr>
      <vt:lpstr>Common Problems in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Protective Liner/Plug Drenches</vt:lpstr>
      <vt:lpstr>PowerPoint Presentation</vt:lpstr>
      <vt:lpstr>PowerPoint Presentation</vt:lpstr>
      <vt:lpstr>Spider Mite Control</vt:lpstr>
      <vt:lpstr>Mite control</vt:lpstr>
      <vt:lpstr>Sprays of 1,000-2,000 ppm CaCl2 (road salt) can decrease foliar diseases.  This converts to 1-2 grams CaCl2 per liter of water (3.785 liters/gallon).</vt:lpstr>
      <vt:lpstr>PowerPoint Presentation</vt:lpstr>
      <vt:lpstr>Enhancers</vt:lpstr>
      <vt:lpstr>PowerPoint Presentation</vt:lpstr>
      <vt:lpstr>PowerPoint Presentation</vt:lpstr>
      <vt:lpstr>University of Maryland Partners</vt:lpstr>
      <vt:lpstr> www.plantgrower.org entire presentation can be found here under ‘Recent Presentations’ button  jerwin@umd.edu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Most Common Problems in Greenhouse Production in the Northern US.</dc:title>
  <dc:creator>Microsoft Office User</dc:creator>
  <cp:lastModifiedBy>Microsoft Office User</cp:lastModifiedBy>
  <cp:revision>73</cp:revision>
  <dcterms:created xsi:type="dcterms:W3CDTF">2016-08-02T00:42:07Z</dcterms:created>
  <dcterms:modified xsi:type="dcterms:W3CDTF">2023-07-16T01:58:16Z</dcterms:modified>
</cp:coreProperties>
</file>